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embeddings/oleObject1.bin" ContentType="application/vnd.openxmlformats-officedocument.oleObject"/>
  <Override PartName="/ppt/tags/tag3.xml" ContentType="application/vnd.openxmlformats-officedocument.presentationml.tags+xml"/>
  <Override PartName="/ppt/embeddings/oleObject2.bin" ContentType="application/vnd.openxmlformats-officedocument.oleObject"/>
  <Override PartName="/ppt/tags/tag4.xml" ContentType="application/vnd.openxmlformats-officedocument.presentationml.tags+xml"/>
  <Override PartName="/ppt/embeddings/oleObject3.bin" ContentType="application/vnd.openxmlformats-officedocument.oleObject"/>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0" r:id="rId3"/>
    <p:sldId id="278" r:id="rId4"/>
    <p:sldId id="313" r:id="rId5"/>
    <p:sldId id="319" r:id="rId6"/>
    <p:sldId id="316" r:id="rId7"/>
    <p:sldId id="320" r:id="rId8"/>
    <p:sldId id="317" r:id="rId9"/>
    <p:sldId id="318" r:id="rId10"/>
    <p:sldId id="321" r:id="rId11"/>
    <p:sldId id="301" r:id="rId12"/>
    <p:sldId id="322" r:id="rId13"/>
    <p:sldId id="305" r:id="rId14"/>
    <p:sldId id="323" r:id="rId15"/>
    <p:sldId id="307" r:id="rId16"/>
    <p:sldId id="324" r:id="rId17"/>
    <p:sldId id="276" r:id="rId18"/>
    <p:sldId id="295" r:id="rId19"/>
    <p:sldId id="326" r:id="rId20"/>
    <p:sldId id="328" r:id="rId21"/>
    <p:sldId id="327" r:id="rId22"/>
    <p:sldId id="283" r:id="rId23"/>
    <p:sldId id="279" r:id="rId24"/>
    <p:sldId id="285" r:id="rId25"/>
    <p:sldId id="288" r:id="rId26"/>
    <p:sldId id="287" r:id="rId27"/>
    <p:sldId id="286" r:id="rId28"/>
    <p:sldId id="289" r:id="rId29"/>
    <p:sldId id="290" r:id="rId30"/>
    <p:sldId id="293" r:id="rId31"/>
    <p:sldId id="291" r:id="rId32"/>
    <p:sldId id="292" r:id="rId33"/>
    <p:sldId id="315" r:id="rId34"/>
    <p:sldId id="309" r:id="rId35"/>
  </p:sldIdLst>
  <p:sldSz cx="9144000" cy="6858000" type="screen4x3"/>
  <p:notesSz cx="6858000" cy="9144000"/>
  <p:custDataLst>
    <p:tags r:id="rId38"/>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go Bethk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59A"/>
    <a:srgbClr val="3198C0"/>
    <a:srgbClr val="FFECD2"/>
    <a:srgbClr val="E7E800"/>
    <a:srgbClr val="FBE9CF"/>
    <a:srgbClr val="FBDBC2"/>
    <a:srgbClr val="EECFB7"/>
    <a:srgbClr val="B3EEEF"/>
    <a:srgbClr val="CED0D3"/>
    <a:srgbClr val="697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0" autoAdjust="0"/>
    <p:restoredTop sz="99842" autoAdjust="0"/>
  </p:normalViewPr>
  <p:slideViewPr>
    <p:cSldViewPr snapToGrid="0">
      <p:cViewPr>
        <p:scale>
          <a:sx n="160" d="100"/>
          <a:sy n="160" d="100"/>
        </p:scale>
        <p:origin x="-1648" y="-120"/>
      </p:cViewPr>
      <p:guideLst>
        <p:guide orient="horz" pos="2160"/>
        <p:guide pos="2880"/>
      </p:guideLst>
    </p:cSldViewPr>
  </p:slideViewPr>
  <p:notesTextViewPr>
    <p:cViewPr>
      <p:scale>
        <a:sx n="1" d="1"/>
        <a:sy n="1" d="1"/>
      </p:scale>
      <p:origin x="0" y="0"/>
    </p:cViewPr>
  </p:notesTextViewPr>
  <p:sorterViewPr>
    <p:cViewPr>
      <p:scale>
        <a:sx n="141" d="100"/>
        <a:sy n="141" d="100"/>
      </p:scale>
      <p:origin x="0" y="2056"/>
    </p:cViewPr>
  </p:sorterViewPr>
  <p:notesViewPr>
    <p:cSldViewPr snapToGrid="0" snapToObjects="1">
      <p:cViewPr>
        <p:scale>
          <a:sx n="210" d="100"/>
          <a:sy n="210" d="100"/>
        </p:scale>
        <p:origin x="-3080" y="4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tags" Target="tags/tag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A3372-C556-4678-ADCC-3266A1490628}" type="datetimeFigureOut">
              <a:rPr lang="nb-NO" smtClean="0"/>
              <a:t>18/02/17</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9E8C22-00AC-4214-B956-F6F3EF5B7FED}" type="slidenum">
              <a:rPr lang="nb-NO" smtClean="0"/>
              <a:t>‹#›</a:t>
            </a:fld>
            <a:endParaRPr lang="nb-NO"/>
          </a:p>
        </p:txBody>
      </p:sp>
    </p:spTree>
    <p:extLst>
      <p:ext uri="{BB962C8B-B14F-4D97-AF65-F5344CB8AC3E}">
        <p14:creationId xmlns:p14="http://schemas.microsoft.com/office/powerpoint/2010/main" val="374081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talk about “volcanic impact on future climate” </a:t>
            </a:r>
          </a:p>
          <a:p>
            <a:endParaRPr lang="en-US" dirty="0"/>
          </a:p>
          <a:p>
            <a:r>
              <a:rPr lang="en-US" dirty="0" smtClean="0"/>
              <a:t>– work has started as a </a:t>
            </a:r>
            <a:r>
              <a:rPr lang="en-US" dirty="0" err="1" smtClean="0"/>
              <a:t>Bjerknes</a:t>
            </a:r>
            <a:r>
              <a:rPr lang="en-US" dirty="0" smtClean="0"/>
              <a:t> Fast Track Initiative </a:t>
            </a:r>
          </a:p>
        </p:txBody>
      </p:sp>
      <p:sp>
        <p:nvSpPr>
          <p:cNvPr id="4" name="Slide Number Placeholder 3"/>
          <p:cNvSpPr>
            <a:spLocks noGrp="1"/>
          </p:cNvSpPr>
          <p:nvPr>
            <p:ph type="sldNum" sz="quarter" idx="10"/>
          </p:nvPr>
        </p:nvSpPr>
        <p:spPr/>
        <p:txBody>
          <a:bodyPr/>
          <a:lstStyle/>
          <a:p>
            <a:fld id="{C49E8C22-00AC-4214-B956-F6F3EF5B7FED}" type="slidenum">
              <a:rPr lang="nb-NO" smtClean="0"/>
              <a:t>1</a:t>
            </a:fld>
            <a:endParaRPr lang="nb-NO"/>
          </a:p>
        </p:txBody>
      </p:sp>
    </p:spTree>
    <p:extLst>
      <p:ext uri="{BB962C8B-B14F-4D97-AF65-F5344CB8AC3E}">
        <p14:creationId xmlns:p14="http://schemas.microsoft.com/office/powerpoint/2010/main" val="2433518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9E8C22-00AC-4214-B956-F6F3EF5B7FED}" type="slidenum">
              <a:rPr lang="nb-NO" smtClean="0"/>
              <a:t>10</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11</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12</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13</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14</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15</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16</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17</a:t>
            </a:fld>
            <a:endParaRPr lang="nb-NO"/>
          </a:p>
        </p:txBody>
      </p:sp>
    </p:spTree>
    <p:extLst>
      <p:ext uri="{BB962C8B-B14F-4D97-AF65-F5344CB8AC3E}">
        <p14:creationId xmlns:p14="http://schemas.microsoft.com/office/powerpoint/2010/main" val="149662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18</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19</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start with some background on volcanic impac</a:t>
            </a:r>
            <a:r>
              <a:rPr lang="en-US" dirty="0" smtClean="0"/>
              <a:t>t on climate and past volcanic activity</a:t>
            </a:r>
          </a:p>
          <a:p>
            <a:endParaRPr lang="en-US" dirty="0"/>
          </a:p>
          <a:p>
            <a:r>
              <a:rPr lang="en-US" dirty="0" smtClean="0"/>
              <a:t>– future climate projections with emphasis on poor representation of volcanic effects</a:t>
            </a:r>
          </a:p>
          <a:p>
            <a:endParaRPr lang="en-US" dirty="0"/>
          </a:p>
          <a:p>
            <a:r>
              <a:rPr lang="en-US" dirty="0" smtClean="0"/>
              <a:t>– introduce stochastic approach for a more realistic representation of volcanic effects</a:t>
            </a:r>
          </a:p>
          <a:p>
            <a:endParaRPr lang="en-US" dirty="0"/>
          </a:p>
          <a:p>
            <a:r>
              <a:rPr lang="en-US" dirty="0" smtClean="0"/>
              <a:t>– show results from 21</a:t>
            </a:r>
            <a:r>
              <a:rPr lang="en-US" baseline="30000" dirty="0" smtClean="0"/>
              <a:t>st</a:t>
            </a:r>
            <a:r>
              <a:rPr lang="en-US" dirty="0" smtClean="0"/>
              <a:t> Century simulations with realistic volcanic forcing and compare those to standard projections that use no or constant volcanic forcing</a:t>
            </a:r>
            <a:endParaRPr lang="en-US" dirty="0"/>
          </a:p>
        </p:txBody>
      </p:sp>
      <p:sp>
        <p:nvSpPr>
          <p:cNvPr id="4" name="Slide Number Placeholder 3"/>
          <p:cNvSpPr>
            <a:spLocks noGrp="1"/>
          </p:cNvSpPr>
          <p:nvPr>
            <p:ph type="sldNum" sz="quarter" idx="10"/>
          </p:nvPr>
        </p:nvSpPr>
        <p:spPr/>
        <p:txBody>
          <a:bodyPr/>
          <a:lstStyle/>
          <a:p>
            <a:fld id="{C49E8C22-00AC-4214-B956-F6F3EF5B7FED}" type="slidenum">
              <a:rPr lang="nb-NO" smtClean="0"/>
              <a:t>2</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20</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21</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22</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23</a:t>
            </a:fld>
            <a:endParaRPr lang="nb-NO"/>
          </a:p>
        </p:txBody>
      </p:sp>
    </p:spTree>
    <p:extLst>
      <p:ext uri="{BB962C8B-B14F-4D97-AF65-F5344CB8AC3E}">
        <p14:creationId xmlns:p14="http://schemas.microsoft.com/office/powerpoint/2010/main" val="149662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24</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25</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26</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27</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28</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29</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volcanic eruptions affec</a:t>
            </a:r>
            <a:r>
              <a:rPr lang="en-US" dirty="0" smtClean="0"/>
              <a:t>t climate in many ways, but not all eruptions have a significant climate impact </a:t>
            </a:r>
          </a:p>
          <a:p>
            <a:endParaRPr lang="en-US" dirty="0"/>
          </a:p>
          <a:p>
            <a:r>
              <a:rPr lang="en-US" dirty="0" smtClean="0"/>
              <a:t>– in order to have a significa</a:t>
            </a:r>
            <a:r>
              <a:rPr lang="en-US" dirty="0" smtClean="0"/>
              <a:t>nt climate impact, it is important that sulfate emissions reach up into the stratosphere where the sulfate gas SO2 is condensed into H2SO4 </a:t>
            </a:r>
            <a:r>
              <a:rPr lang="en-US" dirty="0" err="1" smtClean="0"/>
              <a:t>sufuric</a:t>
            </a:r>
            <a:r>
              <a:rPr lang="en-US" dirty="0" smtClean="0"/>
              <a:t> acid which is an aerosol   </a:t>
            </a:r>
          </a:p>
          <a:p>
            <a:endParaRPr lang="en-US" dirty="0"/>
          </a:p>
          <a:p>
            <a:r>
              <a:rPr lang="en-US" dirty="0" smtClean="0"/>
              <a:t>– the process is also active in the troposphere but there volcanic aerosols are washed out within a few weeks, while the volcanic aerosols can survive a few years in the stratosphere </a:t>
            </a:r>
          </a:p>
          <a:p>
            <a:endParaRPr lang="en-US" dirty="0"/>
          </a:p>
          <a:p>
            <a:r>
              <a:rPr lang="en-US" dirty="0" smtClean="0"/>
              <a:t>– once in the stratosphere, the volcanic aerosols are dispersed around the globe, in many cases globally but sometimes more in one hemisphere than the other, and this hemispheric asymmetry shapes the climate impact </a:t>
            </a:r>
          </a:p>
          <a:p>
            <a:endParaRPr lang="en-US" dirty="0"/>
          </a:p>
          <a:p>
            <a:r>
              <a:rPr lang="en-US" dirty="0" smtClean="0"/>
              <a:t>– the main effect of the aerosols is to reflect incoming radiation from the sun, leading to less radiation reaching the surface and therefore a cooling of the surface</a:t>
            </a:r>
          </a:p>
          <a:p>
            <a:endParaRPr lang="en-US" dirty="0"/>
          </a:p>
          <a:p>
            <a:r>
              <a:rPr lang="en-US" dirty="0" smtClean="0"/>
              <a:t>– an important secondary effect is that the volcanic aerosols absorb </a:t>
            </a:r>
            <a:r>
              <a:rPr lang="en-US" dirty="0" err="1" smtClean="0"/>
              <a:t>longwave</a:t>
            </a:r>
            <a:r>
              <a:rPr lang="en-US" dirty="0" smtClean="0"/>
              <a:t> radiation emitted from the surface and by this warm the stratosphere, leading to changes in the atmospheric circulation that I will return to later  </a:t>
            </a:r>
            <a:endParaRPr lang="en-US" dirty="0"/>
          </a:p>
        </p:txBody>
      </p:sp>
      <p:sp>
        <p:nvSpPr>
          <p:cNvPr id="4" name="Slide Number Placeholder 3"/>
          <p:cNvSpPr>
            <a:spLocks noGrp="1"/>
          </p:cNvSpPr>
          <p:nvPr>
            <p:ph type="sldNum" sz="quarter" idx="10"/>
          </p:nvPr>
        </p:nvSpPr>
        <p:spPr/>
        <p:txBody>
          <a:bodyPr/>
          <a:lstStyle/>
          <a:p>
            <a:fld id="{C49E8C22-00AC-4214-B956-F6F3EF5B7FED}" type="slidenum">
              <a:rPr lang="nb-NO" smtClean="0"/>
              <a:t>3</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30</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31</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32</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33</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34</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generic prototype eruption used in majority of impact studies</a:t>
            </a:r>
          </a:p>
          <a:p>
            <a:r>
              <a:rPr lang="en-US" dirty="0" smtClean="0"/>
              <a:t>– verification simulations with </a:t>
            </a:r>
            <a:r>
              <a:rPr lang="en-US" dirty="0" err="1" smtClean="0"/>
              <a:t>NorESM</a:t>
            </a:r>
            <a:r>
              <a:rPr lang="en-US" dirty="0" smtClean="0"/>
              <a:t> </a:t>
            </a:r>
          </a:p>
          <a:p>
            <a:r>
              <a:rPr lang="en-US" dirty="0" smtClean="0"/>
              <a:t>– difficult to isolate volcanic impact from observations due to presence of internal climate variability </a:t>
            </a:r>
          </a:p>
          <a:p>
            <a:r>
              <a:rPr lang="en-US" dirty="0" smtClean="0"/>
              <a:t>– using simulation ensembles it is possible to average internal climate variability out, so one is left with a clean signal of the climate impact   </a:t>
            </a:r>
          </a:p>
          <a:p>
            <a:r>
              <a:rPr lang="en-US" dirty="0" smtClean="0"/>
              <a:t>– top panel shows stratospheric mass of volcanic aerosols </a:t>
            </a:r>
          </a:p>
          <a:p>
            <a:r>
              <a:rPr lang="en-US" dirty="0" smtClean="0"/>
              <a:t>– middle panel shows a </a:t>
            </a:r>
            <a:r>
              <a:rPr lang="en-US" dirty="0" err="1" smtClean="0"/>
              <a:t>radiative</a:t>
            </a:r>
            <a:r>
              <a:rPr lang="en-US" dirty="0" smtClean="0"/>
              <a:t> response at the top of the atmosphere of 2-3 W/m2</a:t>
            </a:r>
          </a:p>
          <a:p>
            <a:r>
              <a:rPr lang="en-US" dirty="0" smtClean="0"/>
              <a:t>– this results into a cooling of a slightly less than 0.5 K at the surface </a:t>
            </a:r>
          </a:p>
          <a:p>
            <a:r>
              <a:rPr lang="en-US" dirty="0" smtClean="0"/>
              <a:t>– maximum surface cooling delayed in time relative to the forcing due to the thermal inertia of the oceans </a:t>
            </a:r>
          </a:p>
          <a:p>
            <a:r>
              <a:rPr lang="en-US" dirty="0" smtClean="0"/>
              <a:t>– it takes more than a decade for the surface temperatures to recover </a:t>
            </a:r>
          </a:p>
          <a:p>
            <a:r>
              <a:rPr lang="en-US" dirty="0" smtClean="0"/>
              <a:t>– depending on the time period one looks at, volcanic eruptions can both facilitate negative and positive </a:t>
            </a:r>
            <a:r>
              <a:rPr lang="en-US" dirty="0" err="1" smtClean="0"/>
              <a:t>shortterm</a:t>
            </a:r>
            <a:r>
              <a:rPr lang="en-US" dirty="0" smtClean="0"/>
              <a:t> climatic trends </a:t>
            </a:r>
          </a:p>
          <a:p>
            <a:r>
              <a:rPr lang="en-US" dirty="0" smtClean="0"/>
              <a:t>– also shown here is global temperature from observations, which exhibits internal climate variability (such as the 98 El Nino) on top  of the externally forced changes  </a:t>
            </a:r>
            <a:endParaRPr lang="en-US" dirty="0"/>
          </a:p>
        </p:txBody>
      </p:sp>
      <p:sp>
        <p:nvSpPr>
          <p:cNvPr id="4" name="Slide Number Placeholder 3"/>
          <p:cNvSpPr>
            <a:spLocks noGrp="1"/>
          </p:cNvSpPr>
          <p:nvPr>
            <p:ph type="sldNum" sz="quarter" idx="10"/>
          </p:nvPr>
        </p:nvSpPr>
        <p:spPr/>
        <p:txBody>
          <a:bodyPr/>
          <a:lstStyle/>
          <a:p>
            <a:fld id="{C49E8C22-00AC-4214-B956-F6F3EF5B7FED}" type="slidenum">
              <a:rPr lang="nb-NO" smtClean="0"/>
              <a:t>4</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Mt. Pinatubo was among the largest eruptions in the last 100 years, but is still small compared to eruptions that occurred during the last 1000 years</a:t>
            </a:r>
          </a:p>
          <a:p>
            <a:r>
              <a:rPr lang="en-US" dirty="0" smtClean="0"/>
              <a:t>– examples: </a:t>
            </a:r>
            <a:r>
              <a:rPr lang="en-US" dirty="0" err="1" smtClean="0"/>
              <a:t>Samalas</a:t>
            </a:r>
            <a:r>
              <a:rPr lang="en-US" dirty="0" smtClean="0"/>
              <a:t> eruption in Indonesia in 13</a:t>
            </a:r>
            <a:r>
              <a:rPr lang="en-US" baseline="30000" dirty="0" smtClean="0"/>
              <a:t>th</a:t>
            </a:r>
            <a:r>
              <a:rPr lang="en-US" dirty="0" smtClean="0"/>
              <a:t> Century that was 8 times as large as Pinatubo, or, the </a:t>
            </a:r>
            <a:r>
              <a:rPr lang="en-US" dirty="0" err="1" smtClean="0"/>
              <a:t>Tambora</a:t>
            </a:r>
            <a:r>
              <a:rPr lang="en-US" dirty="0" smtClean="0"/>
              <a:t> eruption 200 years ago that was 3-4 times as large and the </a:t>
            </a:r>
            <a:r>
              <a:rPr lang="en-US" dirty="0" err="1" smtClean="0"/>
              <a:t>Krakarao</a:t>
            </a:r>
            <a:r>
              <a:rPr lang="en-US" dirty="0" smtClean="0"/>
              <a:t> eruption in late 19</a:t>
            </a:r>
            <a:r>
              <a:rPr lang="en-US" baseline="30000" dirty="0" smtClean="0"/>
              <a:t>th</a:t>
            </a:r>
            <a:r>
              <a:rPr lang="en-US" dirty="0" smtClean="0"/>
              <a:t> Century may have inspired this famous painting  </a:t>
            </a:r>
          </a:p>
          <a:p>
            <a:r>
              <a:rPr lang="en-US" dirty="0" smtClean="0"/>
              <a:t>– most knowledge about past climate activity is from volcanic aerosol depositions in ice cores </a:t>
            </a:r>
          </a:p>
          <a:p>
            <a:r>
              <a:rPr lang="en-US" dirty="0" smtClean="0"/>
              <a:t>– with the help of calibrated scaling relations one can guess stratospheric aerosol load from ice core deposition </a:t>
            </a:r>
          </a:p>
          <a:p>
            <a:r>
              <a:rPr lang="en-US" dirty="0" smtClean="0"/>
              <a:t>– reconstruction based on ice cores from both hemisphere and depending on the relative amount of sulfate in the different cores, one can infer whether an eruption was tropical or extratropical  </a:t>
            </a:r>
            <a:endParaRPr lang="en-US" dirty="0"/>
          </a:p>
        </p:txBody>
      </p:sp>
      <p:sp>
        <p:nvSpPr>
          <p:cNvPr id="4" name="Slide Number Placeholder 3"/>
          <p:cNvSpPr>
            <a:spLocks noGrp="1"/>
          </p:cNvSpPr>
          <p:nvPr>
            <p:ph type="sldNum" sz="quarter" idx="10"/>
          </p:nvPr>
        </p:nvSpPr>
        <p:spPr/>
        <p:txBody>
          <a:bodyPr/>
          <a:lstStyle/>
          <a:p>
            <a:fld id="{C49E8C22-00AC-4214-B956-F6F3EF5B7FED}" type="slidenum">
              <a:rPr lang="nb-NO" smtClean="0"/>
              <a:t>5</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we zoom in to the last 150 years, then large uncertainties in the ice core reconstructions become apparent </a:t>
            </a:r>
          </a:p>
          <a:p>
            <a:r>
              <a:rPr lang="en-US" dirty="0" smtClean="0"/>
              <a:t>– the last century was relative quite, in particular during the early 20</a:t>
            </a:r>
            <a:r>
              <a:rPr lang="en-US" baseline="30000" dirty="0" smtClean="0"/>
              <a:t>th</a:t>
            </a:r>
            <a:r>
              <a:rPr lang="en-US" dirty="0" smtClean="0"/>
              <a:t> Centur</a:t>
            </a:r>
            <a:r>
              <a:rPr lang="en-US" dirty="0" smtClean="0"/>
              <a:t>y warming period </a:t>
            </a:r>
          </a:p>
          <a:p>
            <a:r>
              <a:rPr lang="en-US" dirty="0" smtClean="0"/>
              <a:t>– nevertheless their is evidence that the modest activity has shaped </a:t>
            </a:r>
            <a:r>
              <a:rPr lang="en-US" dirty="0" err="1" smtClean="0"/>
              <a:t>multidecadal</a:t>
            </a:r>
            <a:r>
              <a:rPr lang="en-US" dirty="0" smtClean="0"/>
              <a:t> climate variability during the decades and I will come back to that point </a:t>
            </a:r>
            <a:endParaRPr lang="en-US" dirty="0"/>
          </a:p>
        </p:txBody>
      </p:sp>
      <p:sp>
        <p:nvSpPr>
          <p:cNvPr id="4" name="Slide Number Placeholder 3"/>
          <p:cNvSpPr>
            <a:spLocks noGrp="1"/>
          </p:cNvSpPr>
          <p:nvPr>
            <p:ph type="sldNum" sz="quarter" idx="10"/>
          </p:nvPr>
        </p:nvSpPr>
        <p:spPr/>
        <p:txBody>
          <a:bodyPr/>
          <a:lstStyle/>
          <a:p>
            <a:fld id="{C49E8C22-00AC-4214-B956-F6F3EF5B7FED}" type="slidenum">
              <a:rPr lang="nb-NO" smtClean="0"/>
              <a:t>6</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7</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8</a:t>
            </a:fld>
            <a:endParaRPr lang="nb-NO"/>
          </a:p>
        </p:txBody>
      </p:sp>
    </p:spTree>
    <p:extLst>
      <p:ext uri="{BB962C8B-B14F-4D97-AF65-F5344CB8AC3E}">
        <p14:creationId xmlns:p14="http://schemas.microsoft.com/office/powerpoint/2010/main" val="368914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C22-00AC-4214-B956-F6F3EF5B7FED}" type="slidenum">
              <a:rPr lang="nb-NO" smtClean="0"/>
              <a:t>9</a:t>
            </a:fld>
            <a:endParaRPr lang="nb-NO"/>
          </a:p>
        </p:txBody>
      </p:sp>
    </p:spTree>
    <p:extLst>
      <p:ext uri="{BB962C8B-B14F-4D97-AF65-F5344CB8AC3E}">
        <p14:creationId xmlns:p14="http://schemas.microsoft.com/office/powerpoint/2010/main" val="3689148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2.emf"/><Relationship Id="rId6" Type="http://schemas.openxmlformats.org/officeDocument/2006/relationships/image" Target="../media/image6.jp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png"/><Relationship Id="rId10"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3.bin"/><Relationship Id="rId5" Type="http://schemas.openxmlformats.org/officeDocument/2006/relationships/image" Target="../media/image2.emf"/><Relationship Id="rId1" Type="http://schemas.openxmlformats.org/officeDocument/2006/relationships/vmlDrawing" Target="../drawings/vmlDrawing3.vml"/><Relationship Id="rId2"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bg1"/>
        </a:solidFill>
        <a:effectLst/>
      </p:bgPr>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2370505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2" name="think-cell Slide" r:id="rId4" imgW="352" imgH="357" progId="TCLayout.ActiveDocument.1">
                  <p:embed/>
                </p:oleObj>
              </mc:Choice>
              <mc:Fallback>
                <p:oleObj name="think-cell Slide" r:id="rId4" imgW="352" imgH="35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ktangel 8"/>
          <p:cNvSpPr/>
          <p:nvPr userDrawn="1"/>
        </p:nvSpPr>
        <p:spPr>
          <a:xfrm>
            <a:off x="377" y="3607651"/>
            <a:ext cx="9142868" cy="2635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ctrTitle"/>
          </p:nvPr>
        </p:nvSpPr>
        <p:spPr>
          <a:xfrm>
            <a:off x="540068" y="4293096"/>
            <a:ext cx="7772400" cy="692497"/>
          </a:xfrm>
        </p:spPr>
        <p:txBody>
          <a:bodyPr anchor="t" anchorCtr="0"/>
          <a:lstStyle>
            <a:lvl1pPr algn="l">
              <a:defRPr sz="4500">
                <a:solidFill>
                  <a:schemeClr val="tx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540068" y="4100735"/>
            <a:ext cx="7772400" cy="192360"/>
          </a:xfrm>
        </p:spPr>
        <p:txBody>
          <a:bodyPr wrap="square" anchor="b" anchorCtr="0">
            <a:spAutoFit/>
          </a:bodyPr>
          <a:lstStyle>
            <a:lvl1pPr marL="0" indent="0" algn="l">
              <a:buNone/>
              <a:defRPr sz="125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7" name="Bild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7" y="6150922"/>
            <a:ext cx="9143245" cy="707078"/>
          </a:xfrm>
          <a:prstGeom prst="rect">
            <a:avLst/>
          </a:prstGeom>
        </p:spPr>
      </p:pic>
      <p:pic>
        <p:nvPicPr>
          <p:cNvPr id="8" name="Bilde 7"/>
          <p:cNvPicPr>
            <a:picLocks noChangeAspect="1"/>
          </p:cNvPicPr>
          <p:nvPr userDrawn="1"/>
        </p:nvPicPr>
        <p:blipFill rotWithShape="1">
          <a:blip r:embed="rId7">
            <a:extLst>
              <a:ext uri="{28A0092B-C50C-407E-A947-70E740481C1C}">
                <a14:useLocalDpi xmlns:a14="http://schemas.microsoft.com/office/drawing/2010/main" val="0"/>
              </a:ext>
            </a:extLst>
          </a:blip>
          <a:srcRect b="31517"/>
          <a:stretch/>
        </p:blipFill>
        <p:spPr>
          <a:xfrm>
            <a:off x="0" y="1"/>
            <a:ext cx="9143245" cy="275506"/>
          </a:xfrm>
          <a:prstGeom prst="rect">
            <a:avLst/>
          </a:prstGeom>
        </p:spPr>
      </p:pic>
      <p:pic>
        <p:nvPicPr>
          <p:cNvPr id="13" name="Bild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40068" y="275506"/>
            <a:ext cx="1481206" cy="377921"/>
          </a:xfrm>
          <a:prstGeom prst="rect">
            <a:avLst/>
          </a:prstGeom>
        </p:spPr>
      </p:pic>
      <p:sp>
        <p:nvSpPr>
          <p:cNvPr id="17" name="Plassholder for bunntekst 16"/>
          <p:cNvSpPr>
            <a:spLocks noGrp="1"/>
          </p:cNvSpPr>
          <p:nvPr>
            <p:ph type="ftr" sz="quarter" idx="12"/>
          </p:nvPr>
        </p:nvSpPr>
        <p:spPr>
          <a:xfrm>
            <a:off x="540068" y="6518975"/>
            <a:ext cx="4248531" cy="192360"/>
          </a:xfrm>
          <a:prstGeom prst="rect">
            <a:avLst/>
          </a:prstGeom>
        </p:spPr>
        <p:txBody>
          <a:bodyPr wrap="square" lIns="0" tIns="0" rIns="0" bIns="0">
            <a:spAutoFit/>
          </a:bodyPr>
          <a:lstStyle>
            <a:lvl1pPr algn="l">
              <a:defRPr sz="1250" cap="all" baseline="0">
                <a:solidFill>
                  <a:schemeClr val="bg1"/>
                </a:solidFill>
              </a:defRPr>
            </a:lvl1pPr>
          </a:lstStyle>
          <a:p>
            <a:r>
              <a:rPr lang="nb-NO" dirty="0" smtClean="0"/>
              <a:t>ARRANGEMENT DATO STED</a:t>
            </a:r>
            <a:endParaRPr lang="nb-NO" dirty="0"/>
          </a:p>
        </p:txBody>
      </p:sp>
      <p:pic>
        <p:nvPicPr>
          <p:cNvPr id="18" name="Bild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47826" y="6425220"/>
            <a:ext cx="4096174" cy="432780"/>
          </a:xfrm>
          <a:prstGeom prst="rect">
            <a:avLst/>
          </a:prstGeom>
        </p:spPr>
      </p:pic>
    </p:spTree>
    <p:extLst>
      <p:ext uri="{BB962C8B-B14F-4D97-AF65-F5344CB8AC3E}">
        <p14:creationId xmlns:p14="http://schemas.microsoft.com/office/powerpoint/2010/main" val="163872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0AE548F1-6D36-4902-B57A-69A845AA9B7E}" type="slidenum">
              <a:rPr lang="nb-NO" smtClean="0"/>
              <a:t>‹#›</a:t>
            </a:fld>
            <a:endParaRPr lang="nb-NO"/>
          </a:p>
        </p:txBody>
      </p:sp>
      <p:cxnSp>
        <p:nvCxnSpPr>
          <p:cNvPr id="6" name="Rett linje 5"/>
          <p:cNvCxnSpPr/>
          <p:nvPr userDrawn="1"/>
        </p:nvCxnSpPr>
        <p:spPr>
          <a:xfrm>
            <a:off x="540000" y="6307200"/>
            <a:ext cx="8064000" cy="0"/>
          </a:xfrm>
          <a:prstGeom prst="line">
            <a:avLst/>
          </a:prstGeom>
          <a:ln w="10800">
            <a:solidFill>
              <a:srgbClr val="CED0D3"/>
            </a:solidFill>
          </a:ln>
        </p:spPr>
        <p:style>
          <a:lnRef idx="1">
            <a:schemeClr val="accent1"/>
          </a:lnRef>
          <a:fillRef idx="0">
            <a:schemeClr val="accent1"/>
          </a:fillRef>
          <a:effectRef idx="0">
            <a:schemeClr val="accent1"/>
          </a:effectRef>
          <a:fontRef idx="minor">
            <a:schemeClr val="tx1"/>
          </a:fontRef>
        </p:style>
      </p:cxn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402303"/>
          </a:xfrm>
          <a:prstGeom prst="rect">
            <a:avLst/>
          </a:prstGeom>
        </p:spPr>
      </p:pic>
      <p:pic>
        <p:nvPicPr>
          <p:cNvPr id="8" name="Bil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068" y="275506"/>
            <a:ext cx="1481206" cy="377921"/>
          </a:xfrm>
          <a:prstGeom prst="rect">
            <a:avLst/>
          </a:prstGeom>
        </p:spPr>
      </p:pic>
      <p:pic>
        <p:nvPicPr>
          <p:cNvPr id="9" name="Bild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2074"/>
            <a:ext cx="3949882" cy="505926"/>
          </a:xfrm>
          <a:prstGeom prst="rect">
            <a:avLst/>
          </a:prstGeom>
        </p:spPr>
      </p:pic>
    </p:spTree>
    <p:extLst>
      <p:ext uri="{BB962C8B-B14F-4D97-AF65-F5344CB8AC3E}">
        <p14:creationId xmlns:p14="http://schemas.microsoft.com/office/powerpoint/2010/main" val="58546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2">
    <p:bg>
      <p:bgPr>
        <a:solidFill>
          <a:srgbClr val="CED0D3"/>
        </a:solidFill>
        <a:effectLst/>
      </p:bgPr>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27308851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32" name="think-cell Slide" r:id="rId4" imgW="352" imgH="357" progId="TCLayout.ActiveDocument.1">
                  <p:embed/>
                </p:oleObj>
              </mc:Choice>
              <mc:Fallback>
                <p:oleObj name="think-cell Slide" r:id="rId4" imgW="352" imgH="35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1" name="Bild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75162"/>
            <a:ext cx="9144000" cy="6016752"/>
          </a:xfrm>
          <a:prstGeom prst="rect">
            <a:avLst/>
          </a:prstGeom>
        </p:spPr>
      </p:pic>
      <p:sp>
        <p:nvSpPr>
          <p:cNvPr id="2" name="Tittel 1"/>
          <p:cNvSpPr>
            <a:spLocks noGrp="1"/>
          </p:cNvSpPr>
          <p:nvPr>
            <p:ph type="ctrTitle"/>
          </p:nvPr>
        </p:nvSpPr>
        <p:spPr>
          <a:xfrm>
            <a:off x="540068" y="2720980"/>
            <a:ext cx="7772400" cy="692497"/>
          </a:xfrm>
        </p:spPr>
        <p:txBody>
          <a:bodyPr anchor="t" anchorCtr="0"/>
          <a:lstStyle>
            <a:lvl1pPr algn="l">
              <a:defRPr sz="4500">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540068" y="2528619"/>
            <a:ext cx="7772400" cy="192360"/>
          </a:xfrm>
        </p:spPr>
        <p:txBody>
          <a:bodyPr wrap="square" anchor="b" anchorCtr="0">
            <a:spAutoFit/>
          </a:bodyPr>
          <a:lstStyle>
            <a:lvl1pPr marL="0" indent="0" algn="l">
              <a:buNone/>
              <a:defRPr sz="125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7" name="Bild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7" y="6150922"/>
            <a:ext cx="9143245" cy="707078"/>
          </a:xfrm>
          <a:prstGeom prst="rect">
            <a:avLst/>
          </a:prstGeom>
        </p:spPr>
      </p:pic>
      <p:pic>
        <p:nvPicPr>
          <p:cNvPr id="13" name="Bild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40068" y="275506"/>
            <a:ext cx="1481206" cy="377921"/>
          </a:xfrm>
          <a:prstGeom prst="rect">
            <a:avLst/>
          </a:prstGeom>
        </p:spPr>
      </p:pic>
      <p:pic>
        <p:nvPicPr>
          <p:cNvPr id="12" name="Bilde 11"/>
          <p:cNvPicPr>
            <a:picLocks noChangeAspect="1"/>
          </p:cNvPicPr>
          <p:nvPr userDrawn="1"/>
        </p:nvPicPr>
        <p:blipFill rotWithShape="1">
          <a:blip r:embed="rId9">
            <a:extLst>
              <a:ext uri="{28A0092B-C50C-407E-A947-70E740481C1C}">
                <a14:useLocalDpi xmlns:a14="http://schemas.microsoft.com/office/drawing/2010/main" val="0"/>
              </a:ext>
            </a:extLst>
          </a:blip>
          <a:srcRect b="31517"/>
          <a:stretch/>
        </p:blipFill>
        <p:spPr>
          <a:xfrm>
            <a:off x="0" y="1"/>
            <a:ext cx="9143245" cy="275506"/>
          </a:xfrm>
          <a:prstGeom prst="rect">
            <a:avLst/>
          </a:prstGeom>
        </p:spPr>
      </p:pic>
      <p:sp>
        <p:nvSpPr>
          <p:cNvPr id="17" name="Plassholder for bunntekst 16"/>
          <p:cNvSpPr>
            <a:spLocks noGrp="1"/>
          </p:cNvSpPr>
          <p:nvPr>
            <p:ph type="ftr" sz="quarter" idx="11"/>
          </p:nvPr>
        </p:nvSpPr>
        <p:spPr>
          <a:xfrm>
            <a:off x="540068" y="6518975"/>
            <a:ext cx="4247956" cy="192360"/>
          </a:xfrm>
          <a:prstGeom prst="rect">
            <a:avLst/>
          </a:prstGeom>
        </p:spPr>
        <p:txBody>
          <a:bodyPr wrap="square" lIns="0" tIns="0" rIns="0" bIns="0">
            <a:spAutoFit/>
          </a:bodyPr>
          <a:lstStyle>
            <a:lvl1pPr algn="l">
              <a:defRPr sz="1250" cap="all" baseline="0">
                <a:solidFill>
                  <a:schemeClr val="bg1"/>
                </a:solidFill>
              </a:defRPr>
            </a:lvl1pPr>
          </a:lstStyle>
          <a:p>
            <a:r>
              <a:rPr lang="nb-NO" dirty="0" smtClean="0"/>
              <a:t>ARRANGEMENT DATO STED</a:t>
            </a:r>
            <a:endParaRPr lang="nb-NO" dirty="0"/>
          </a:p>
        </p:txBody>
      </p:sp>
      <p:pic>
        <p:nvPicPr>
          <p:cNvPr id="18" name="Bild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047826" y="6425220"/>
            <a:ext cx="4096174" cy="432780"/>
          </a:xfrm>
          <a:prstGeom prst="rect">
            <a:avLst/>
          </a:prstGeom>
        </p:spPr>
      </p:pic>
    </p:spTree>
    <p:extLst>
      <p:ext uri="{BB962C8B-B14F-4D97-AF65-F5344CB8AC3E}">
        <p14:creationId xmlns:p14="http://schemas.microsoft.com/office/powerpoint/2010/main" val="24771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lysbildenummer 5"/>
          <p:cNvSpPr>
            <a:spLocks noGrp="1"/>
          </p:cNvSpPr>
          <p:nvPr>
            <p:ph type="sldNum" sz="quarter" idx="12"/>
          </p:nvPr>
        </p:nvSpPr>
        <p:spPr/>
        <p:txBody>
          <a:bodyPr/>
          <a:lstStyle/>
          <a:p>
            <a:fld id="{0AE548F1-6D36-4902-B57A-69A845AA9B7E}" type="slidenum">
              <a:rPr lang="nb-NO" smtClean="0"/>
              <a:t>‹#›</a:t>
            </a:fld>
            <a:endParaRPr lang="nb-NO"/>
          </a:p>
        </p:txBody>
      </p:sp>
    </p:spTree>
    <p:extLst>
      <p:ext uri="{BB962C8B-B14F-4D97-AF65-F5344CB8AC3E}">
        <p14:creationId xmlns:p14="http://schemas.microsoft.com/office/powerpoint/2010/main" val="412227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7" name="Plassholder for lysbildenummer 6"/>
          <p:cNvSpPr>
            <a:spLocks noGrp="1"/>
          </p:cNvSpPr>
          <p:nvPr>
            <p:ph type="sldNum" sz="quarter" idx="12"/>
          </p:nvPr>
        </p:nvSpPr>
        <p:spPr/>
        <p:txBody>
          <a:bodyPr/>
          <a:lstStyle/>
          <a:p>
            <a:fld id="{0AE548F1-6D36-4902-B57A-69A845AA9B7E}" type="slidenum">
              <a:rPr lang="nb-NO" smtClean="0"/>
              <a:t>‹#›</a:t>
            </a:fld>
            <a:endParaRPr lang="nb-NO"/>
          </a:p>
        </p:txBody>
      </p:sp>
      <p:sp>
        <p:nvSpPr>
          <p:cNvPr id="8" name="Plassholder for innhold 2"/>
          <p:cNvSpPr>
            <a:spLocks noGrp="1"/>
          </p:cNvSpPr>
          <p:nvPr>
            <p:ph idx="1"/>
          </p:nvPr>
        </p:nvSpPr>
        <p:spPr>
          <a:xfrm>
            <a:off x="540068" y="1912859"/>
            <a:ext cx="3960000" cy="427991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9" name="Plassholder for innhold 2"/>
          <p:cNvSpPr>
            <a:spLocks noGrp="1"/>
          </p:cNvSpPr>
          <p:nvPr>
            <p:ph idx="13"/>
          </p:nvPr>
        </p:nvSpPr>
        <p:spPr>
          <a:xfrm>
            <a:off x="4644068" y="1912859"/>
            <a:ext cx="3960000" cy="427991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24539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3 innholdsdeler [#1]">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7" name="Plassholder for lysbildenummer 6"/>
          <p:cNvSpPr>
            <a:spLocks noGrp="1"/>
          </p:cNvSpPr>
          <p:nvPr>
            <p:ph type="sldNum" sz="quarter" idx="12"/>
          </p:nvPr>
        </p:nvSpPr>
        <p:spPr/>
        <p:txBody>
          <a:bodyPr/>
          <a:lstStyle/>
          <a:p>
            <a:fld id="{0AE548F1-6D36-4902-B57A-69A845AA9B7E}" type="slidenum">
              <a:rPr lang="nb-NO" smtClean="0"/>
              <a:t>‹#›</a:t>
            </a:fld>
            <a:endParaRPr lang="nb-NO"/>
          </a:p>
        </p:txBody>
      </p:sp>
      <p:sp>
        <p:nvSpPr>
          <p:cNvPr id="8" name="Plassholder for innhold 2"/>
          <p:cNvSpPr>
            <a:spLocks noGrp="1"/>
          </p:cNvSpPr>
          <p:nvPr>
            <p:ph idx="1"/>
          </p:nvPr>
        </p:nvSpPr>
        <p:spPr>
          <a:xfrm>
            <a:off x="540068" y="1912859"/>
            <a:ext cx="3960000" cy="427991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9" name="Plassholder for innhold 2"/>
          <p:cNvSpPr>
            <a:spLocks noGrp="1"/>
          </p:cNvSpPr>
          <p:nvPr>
            <p:ph idx="13"/>
          </p:nvPr>
        </p:nvSpPr>
        <p:spPr>
          <a:xfrm>
            <a:off x="4644068" y="1912859"/>
            <a:ext cx="3960000" cy="207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1" name="Plassholder for innhold 2"/>
          <p:cNvSpPr>
            <a:spLocks noGrp="1"/>
          </p:cNvSpPr>
          <p:nvPr>
            <p:ph idx="14"/>
          </p:nvPr>
        </p:nvSpPr>
        <p:spPr>
          <a:xfrm>
            <a:off x="4644068" y="4122774"/>
            <a:ext cx="3960000" cy="207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121458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3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7" name="Plassholder for lysbildenummer 6"/>
          <p:cNvSpPr>
            <a:spLocks noGrp="1"/>
          </p:cNvSpPr>
          <p:nvPr>
            <p:ph type="sldNum" sz="quarter" idx="12"/>
          </p:nvPr>
        </p:nvSpPr>
        <p:spPr/>
        <p:txBody>
          <a:bodyPr/>
          <a:lstStyle/>
          <a:p>
            <a:fld id="{0AE548F1-6D36-4902-B57A-69A845AA9B7E}" type="slidenum">
              <a:rPr lang="nb-NO" smtClean="0"/>
              <a:t>‹#›</a:t>
            </a:fld>
            <a:endParaRPr lang="nb-NO"/>
          </a:p>
        </p:txBody>
      </p:sp>
      <p:sp>
        <p:nvSpPr>
          <p:cNvPr id="8" name="Plassholder for innhold 2"/>
          <p:cNvSpPr>
            <a:spLocks noGrp="1"/>
          </p:cNvSpPr>
          <p:nvPr>
            <p:ph idx="1"/>
          </p:nvPr>
        </p:nvSpPr>
        <p:spPr>
          <a:xfrm>
            <a:off x="4644068" y="1912859"/>
            <a:ext cx="3960000" cy="427991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9" name="Plassholder for innhold 2"/>
          <p:cNvSpPr>
            <a:spLocks noGrp="1"/>
          </p:cNvSpPr>
          <p:nvPr>
            <p:ph idx="13"/>
          </p:nvPr>
        </p:nvSpPr>
        <p:spPr>
          <a:xfrm>
            <a:off x="540068" y="1912859"/>
            <a:ext cx="3960000" cy="207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1" name="Plassholder for innhold 2"/>
          <p:cNvSpPr>
            <a:spLocks noGrp="1"/>
          </p:cNvSpPr>
          <p:nvPr>
            <p:ph idx="14"/>
          </p:nvPr>
        </p:nvSpPr>
        <p:spPr>
          <a:xfrm>
            <a:off x="540068" y="4122774"/>
            <a:ext cx="3960000" cy="207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85330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3 innholdsdeler [#3]">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7" name="Plassholder for lysbildenummer 6"/>
          <p:cNvSpPr>
            <a:spLocks noGrp="1"/>
          </p:cNvSpPr>
          <p:nvPr>
            <p:ph type="sldNum" sz="quarter" idx="12"/>
          </p:nvPr>
        </p:nvSpPr>
        <p:spPr/>
        <p:txBody>
          <a:bodyPr/>
          <a:lstStyle/>
          <a:p>
            <a:fld id="{0AE548F1-6D36-4902-B57A-69A845AA9B7E}" type="slidenum">
              <a:rPr lang="nb-NO" smtClean="0"/>
              <a:t>‹#›</a:t>
            </a:fld>
            <a:endParaRPr lang="nb-NO"/>
          </a:p>
        </p:txBody>
      </p:sp>
      <p:sp>
        <p:nvSpPr>
          <p:cNvPr id="8" name="Plassholder for innhold 2"/>
          <p:cNvSpPr>
            <a:spLocks noGrp="1"/>
          </p:cNvSpPr>
          <p:nvPr>
            <p:ph idx="1"/>
          </p:nvPr>
        </p:nvSpPr>
        <p:spPr>
          <a:xfrm>
            <a:off x="4644068" y="1912860"/>
            <a:ext cx="3960000" cy="207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9" name="Plassholder for innhold 2"/>
          <p:cNvSpPr>
            <a:spLocks noGrp="1"/>
          </p:cNvSpPr>
          <p:nvPr>
            <p:ph idx="13"/>
          </p:nvPr>
        </p:nvSpPr>
        <p:spPr>
          <a:xfrm>
            <a:off x="540068" y="1912859"/>
            <a:ext cx="3960000" cy="207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1" name="Plassholder for innhold 2"/>
          <p:cNvSpPr>
            <a:spLocks noGrp="1"/>
          </p:cNvSpPr>
          <p:nvPr>
            <p:ph idx="14"/>
          </p:nvPr>
        </p:nvSpPr>
        <p:spPr>
          <a:xfrm>
            <a:off x="540068" y="4122774"/>
            <a:ext cx="8064000" cy="207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122509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3 innholdsdeler [#4]">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7" name="Plassholder for lysbildenummer 6"/>
          <p:cNvSpPr>
            <a:spLocks noGrp="1"/>
          </p:cNvSpPr>
          <p:nvPr>
            <p:ph type="sldNum" sz="quarter" idx="12"/>
          </p:nvPr>
        </p:nvSpPr>
        <p:spPr/>
        <p:txBody>
          <a:bodyPr/>
          <a:lstStyle/>
          <a:p>
            <a:fld id="{0AE548F1-6D36-4902-B57A-69A845AA9B7E}" type="slidenum">
              <a:rPr lang="nb-NO" smtClean="0"/>
              <a:t>‹#›</a:t>
            </a:fld>
            <a:endParaRPr lang="nb-NO"/>
          </a:p>
        </p:txBody>
      </p:sp>
      <p:sp>
        <p:nvSpPr>
          <p:cNvPr id="8" name="Plassholder for innhold 2"/>
          <p:cNvSpPr>
            <a:spLocks noGrp="1"/>
          </p:cNvSpPr>
          <p:nvPr>
            <p:ph idx="1"/>
          </p:nvPr>
        </p:nvSpPr>
        <p:spPr>
          <a:xfrm>
            <a:off x="4644068" y="1912860"/>
            <a:ext cx="3960000" cy="207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9" name="Plassholder for innhold 2"/>
          <p:cNvSpPr>
            <a:spLocks noGrp="1"/>
          </p:cNvSpPr>
          <p:nvPr>
            <p:ph idx="13"/>
          </p:nvPr>
        </p:nvSpPr>
        <p:spPr>
          <a:xfrm>
            <a:off x="540068" y="1912859"/>
            <a:ext cx="3960000" cy="207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1" name="Plassholder for innhold 2"/>
          <p:cNvSpPr>
            <a:spLocks noGrp="1"/>
          </p:cNvSpPr>
          <p:nvPr>
            <p:ph idx="14"/>
          </p:nvPr>
        </p:nvSpPr>
        <p:spPr>
          <a:xfrm>
            <a:off x="540068" y="4122774"/>
            <a:ext cx="3960000" cy="207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Plassholder for innhold 2"/>
          <p:cNvSpPr>
            <a:spLocks noGrp="1"/>
          </p:cNvSpPr>
          <p:nvPr>
            <p:ph idx="15"/>
          </p:nvPr>
        </p:nvSpPr>
        <p:spPr>
          <a:xfrm>
            <a:off x="4645211" y="4122774"/>
            <a:ext cx="3960000" cy="207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134127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userDrawn="1">
            <p:custDataLst>
              <p:tags r:id="rId2"/>
            </p:custDataLst>
            <p:extLst>
              <p:ext uri="{D42A27DB-BD31-4B8C-83A1-F6EECF244321}">
                <p14:modId xmlns:p14="http://schemas.microsoft.com/office/powerpoint/2010/main" val="18620287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0" name="think-cell Slide" r:id="rId4" imgW="352" imgH="357" progId="TCLayout.ActiveDocument.1">
                  <p:embed/>
                </p:oleObj>
              </mc:Choice>
              <mc:Fallback>
                <p:oleObj name="think-cell Slide" r:id="rId4" imgW="352" imgH="35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543516" y="1935882"/>
            <a:ext cx="3956476" cy="521568"/>
          </a:xfrm>
        </p:spPr>
        <p:txBody>
          <a:bodyPr anchor="t" anchorCtr="0">
            <a:normAutofit/>
          </a:bodyPr>
          <a:lstStyle>
            <a:lvl1pPr marL="0" indent="0">
              <a:lnSpc>
                <a:spcPts val="18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9" name="Plassholder for lysbildenummer 8"/>
          <p:cNvSpPr>
            <a:spLocks noGrp="1"/>
          </p:cNvSpPr>
          <p:nvPr>
            <p:ph type="sldNum" sz="quarter" idx="12"/>
          </p:nvPr>
        </p:nvSpPr>
        <p:spPr/>
        <p:txBody>
          <a:bodyPr/>
          <a:lstStyle/>
          <a:p>
            <a:fld id="{0AE548F1-6D36-4902-B57A-69A845AA9B7E}" type="slidenum">
              <a:rPr lang="nb-NO" smtClean="0"/>
              <a:t>‹#›</a:t>
            </a:fld>
            <a:endParaRPr lang="nb-NO"/>
          </a:p>
        </p:txBody>
      </p:sp>
      <p:sp>
        <p:nvSpPr>
          <p:cNvPr id="13" name="Plassholder for innhold 2"/>
          <p:cNvSpPr>
            <a:spLocks noGrp="1"/>
          </p:cNvSpPr>
          <p:nvPr>
            <p:ph idx="13"/>
          </p:nvPr>
        </p:nvSpPr>
        <p:spPr>
          <a:xfrm>
            <a:off x="540068" y="2590800"/>
            <a:ext cx="3960000" cy="360197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4" name="Plassholder for tekst 2"/>
          <p:cNvSpPr>
            <a:spLocks noGrp="1"/>
          </p:cNvSpPr>
          <p:nvPr>
            <p:ph type="body" idx="14"/>
          </p:nvPr>
        </p:nvSpPr>
        <p:spPr>
          <a:xfrm>
            <a:off x="4647516" y="1935882"/>
            <a:ext cx="3956476" cy="521568"/>
          </a:xfrm>
        </p:spPr>
        <p:txBody>
          <a:bodyPr anchor="t" anchorCtr="0">
            <a:normAutofit/>
          </a:bodyPr>
          <a:lstStyle>
            <a:lvl1pPr marL="0" indent="0">
              <a:lnSpc>
                <a:spcPts val="18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5" name="Plassholder for innhold 2"/>
          <p:cNvSpPr>
            <a:spLocks noGrp="1"/>
          </p:cNvSpPr>
          <p:nvPr>
            <p:ph idx="15"/>
          </p:nvPr>
        </p:nvSpPr>
        <p:spPr>
          <a:xfrm>
            <a:off x="4644068" y="2590800"/>
            <a:ext cx="3960000" cy="360197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2942721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40051" y="323364"/>
            <a:ext cx="8064000" cy="369332"/>
          </a:xfrm>
          <a:prstGeom prst="rect">
            <a:avLst/>
          </a:prstGeom>
        </p:spPr>
        <p:txBody>
          <a:bodyPr vert="horz" lIns="0" tIns="0" rIns="0" bIns="0" rtlCol="0" anchor="b" anchorCtr="0">
            <a:sp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540068" y="980728"/>
            <a:ext cx="8064000" cy="5544616"/>
          </a:xfrm>
          <a:prstGeom prst="rect">
            <a:avLst/>
          </a:prstGeom>
        </p:spPr>
        <p:txBody>
          <a:bodyPr vert="horz" lIns="0" tIns="0" rIns="0" bIns="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lysbildenummer 5"/>
          <p:cNvSpPr>
            <a:spLocks noGrp="1"/>
          </p:cNvSpPr>
          <p:nvPr>
            <p:ph type="sldNum" sz="quarter" idx="4"/>
          </p:nvPr>
        </p:nvSpPr>
        <p:spPr>
          <a:xfrm>
            <a:off x="7006122" y="6661769"/>
            <a:ext cx="2105473" cy="123111"/>
          </a:xfrm>
          <a:prstGeom prst="rect">
            <a:avLst/>
          </a:prstGeom>
        </p:spPr>
        <p:txBody>
          <a:bodyPr vert="horz" wrap="square" lIns="0" tIns="0" rIns="0" bIns="0" rtlCol="0" anchor="ctr">
            <a:spAutoFit/>
          </a:bodyPr>
          <a:lstStyle>
            <a:lvl1pPr algn="r">
              <a:defRPr sz="800">
                <a:solidFill>
                  <a:srgbClr val="697078"/>
                </a:solidFill>
              </a:defRPr>
            </a:lvl1pPr>
          </a:lstStyle>
          <a:p>
            <a:fld id="{0AE548F1-6D36-4902-B57A-69A845AA9B7E}" type="slidenum">
              <a:rPr lang="nb-NO" smtClean="0"/>
              <a:pPr/>
              <a:t>‹#›</a:t>
            </a:fld>
            <a:endParaRPr lang="nb-NO"/>
          </a:p>
        </p:txBody>
      </p:sp>
      <p:cxnSp>
        <p:nvCxnSpPr>
          <p:cNvPr id="9" name="Rett linje 8"/>
          <p:cNvCxnSpPr/>
          <p:nvPr/>
        </p:nvCxnSpPr>
        <p:spPr>
          <a:xfrm>
            <a:off x="540068" y="836712"/>
            <a:ext cx="8064000" cy="0"/>
          </a:xfrm>
          <a:prstGeom prst="line">
            <a:avLst/>
          </a:prstGeom>
          <a:ln w="10800">
            <a:solidFill>
              <a:srgbClr val="CED0D3"/>
            </a:solidFill>
          </a:ln>
        </p:spPr>
        <p:style>
          <a:lnRef idx="1">
            <a:schemeClr val="accent1"/>
          </a:lnRef>
          <a:fillRef idx="0">
            <a:schemeClr val="accent1"/>
          </a:fillRef>
          <a:effectRef idx="0">
            <a:schemeClr val="accent1"/>
          </a:effectRef>
          <a:fontRef idx="minor">
            <a:schemeClr val="tx1"/>
          </a:fontRef>
        </p:style>
      </p:cxnSp>
      <p:pic>
        <p:nvPicPr>
          <p:cNvPr id="16" name="Bilde 15"/>
          <p:cNvPicPr>
            <a:picLocks noChangeAspect="1"/>
          </p:cNvPicPr>
          <p:nvPr/>
        </p:nvPicPr>
        <p:blipFill rotWithShape="1">
          <a:blip r:embed="rId12">
            <a:extLst>
              <a:ext uri="{28A0092B-C50C-407E-A947-70E740481C1C}">
                <a14:useLocalDpi xmlns:a14="http://schemas.microsoft.com/office/drawing/2010/main" val="0"/>
              </a:ext>
            </a:extLst>
          </a:blip>
          <a:srcRect b="31517"/>
          <a:stretch/>
        </p:blipFill>
        <p:spPr>
          <a:xfrm>
            <a:off x="0" y="1"/>
            <a:ext cx="9143245" cy="275506"/>
          </a:xfrm>
          <a:prstGeom prst="rect">
            <a:avLst/>
          </a:prstGeom>
        </p:spPr>
      </p:pic>
    </p:spTree>
    <p:extLst>
      <p:ext uri="{BB962C8B-B14F-4D97-AF65-F5344CB8AC3E}">
        <p14:creationId xmlns:p14="http://schemas.microsoft.com/office/powerpoint/2010/main" val="236423970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8" r:id="rId5"/>
    <p:sldLayoutId id="2147483659" r:id="rId6"/>
    <p:sldLayoutId id="2147483660" r:id="rId7"/>
    <p:sldLayoutId id="2147483661" r:id="rId8"/>
    <p:sldLayoutId id="2147483653" r:id="rId9"/>
    <p:sldLayoutId id="2147483655" r:id="rId10"/>
  </p:sldLayoutIdLst>
  <p:hf hdr="0" dt="0"/>
  <p:txStyles>
    <p:titleStyle>
      <a:lvl1pPr algn="l" defTabSz="914400" rtl="0" eaLnBrk="1" latinLnBrk="0" hangingPunct="1">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spcBef>
          <a:spcPct val="20000"/>
        </a:spcBef>
        <a:buClr>
          <a:srgbClr val="828990"/>
        </a:buClr>
        <a:buFontTx/>
        <a:buNone/>
        <a:defRPr sz="1800" kern="1200">
          <a:solidFill>
            <a:schemeClr val="tx1"/>
          </a:solidFill>
          <a:latin typeface="+mn-lt"/>
          <a:ea typeface="+mn-ea"/>
          <a:cs typeface="+mn-cs"/>
        </a:defRPr>
      </a:lvl1pPr>
      <a:lvl2pPr marL="466725" indent="-285750" algn="l" defTabSz="914400" rtl="0" eaLnBrk="1" latinLnBrk="0" hangingPunct="1">
        <a:spcBef>
          <a:spcPct val="20000"/>
        </a:spcBef>
        <a:buFont typeface="Arial"/>
        <a:buChar char="•"/>
        <a:defRPr sz="1600" kern="1200">
          <a:solidFill>
            <a:schemeClr val="tx1"/>
          </a:solidFill>
          <a:latin typeface="+mn-lt"/>
          <a:ea typeface="+mn-ea"/>
          <a:cs typeface="+mn-cs"/>
        </a:defRPr>
      </a:lvl2pPr>
      <a:lvl3pPr marL="351450" indent="-171450" algn="l" defTabSz="914400" rtl="0" eaLnBrk="1" latinLnBrk="0" hangingPunct="1">
        <a:spcBef>
          <a:spcPct val="20000"/>
        </a:spcBef>
        <a:buFont typeface="Wingdings" charset="2"/>
        <a:buChar char="Ø"/>
        <a:defRPr sz="1200" kern="1200">
          <a:solidFill>
            <a:schemeClr val="tx1"/>
          </a:solidFill>
          <a:latin typeface="+mn-lt"/>
          <a:ea typeface="+mn-ea"/>
          <a:cs typeface="+mn-cs"/>
        </a:defRPr>
      </a:lvl3pPr>
      <a:lvl4pPr marL="180000" indent="0" algn="l" defTabSz="914400" rtl="0" eaLnBrk="1" latinLnBrk="0" hangingPunct="1">
        <a:spcBef>
          <a:spcPct val="20000"/>
        </a:spcBef>
        <a:buFontTx/>
        <a:buNone/>
        <a:defRPr sz="1000" kern="1200">
          <a:solidFill>
            <a:srgbClr val="697078"/>
          </a:solidFill>
          <a:latin typeface="+mn-lt"/>
          <a:ea typeface="+mn-ea"/>
          <a:cs typeface="+mn-cs"/>
        </a:defRPr>
      </a:lvl4pPr>
      <a:lvl5pPr marL="180000" indent="0" algn="l" defTabSz="914400" rtl="0" eaLnBrk="1" latinLnBrk="0" hangingPunct="1">
        <a:spcBef>
          <a:spcPct val="20000"/>
        </a:spcBef>
        <a:buFontTx/>
        <a:buNone/>
        <a:defRPr sz="800" kern="1200">
          <a:solidFill>
            <a:srgbClr val="69707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go.bethke@bjerknes.uib.no" TargetMode="External"/><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a:xfrm>
            <a:off x="81280" y="2370896"/>
            <a:ext cx="8991600" cy="1092607"/>
          </a:xfrm>
        </p:spPr>
        <p:txBody>
          <a:bodyPr/>
          <a:lstStyle/>
          <a:p>
            <a:pPr algn="ctr">
              <a:lnSpc>
                <a:spcPct val="120000"/>
              </a:lnSpc>
            </a:pPr>
            <a:r>
              <a:rPr lang="nb-NO" sz="3000" dirty="0" smtClean="0"/>
              <a:t>A </a:t>
            </a:r>
            <a:r>
              <a:rPr lang="nb-NO" sz="3000" dirty="0" err="1" smtClean="0"/>
              <a:t>role</a:t>
            </a:r>
            <a:r>
              <a:rPr lang="nb-NO" sz="3000" dirty="0" smtClean="0"/>
              <a:t> for </a:t>
            </a:r>
            <a:r>
              <a:rPr lang="nb-NO" sz="3000" dirty="0" err="1" smtClean="0"/>
              <a:t>volcanoes</a:t>
            </a:r>
            <a:r>
              <a:rPr lang="nb-NO" sz="3000" dirty="0" smtClean="0"/>
              <a:t> in </a:t>
            </a:r>
            <a:br>
              <a:rPr lang="nb-NO" sz="3000" dirty="0" smtClean="0"/>
            </a:br>
            <a:r>
              <a:rPr lang="nb-NO" sz="3000" dirty="0" err="1" smtClean="0"/>
              <a:t>future</a:t>
            </a:r>
            <a:r>
              <a:rPr lang="nb-NO" sz="3000" dirty="0" smtClean="0"/>
              <a:t> </a:t>
            </a:r>
            <a:r>
              <a:rPr lang="nb-NO" sz="3000" dirty="0" err="1" smtClean="0"/>
              <a:t>climate</a:t>
            </a:r>
            <a:r>
              <a:rPr lang="nb-NO" sz="3000" dirty="0" smtClean="0"/>
              <a:t> </a:t>
            </a:r>
            <a:r>
              <a:rPr lang="nb-NO" sz="3000" dirty="0" err="1" smtClean="0"/>
              <a:t>assessments</a:t>
            </a:r>
            <a:r>
              <a:rPr lang="nb-NO" sz="3000" dirty="0" smtClean="0"/>
              <a:t>?</a:t>
            </a:r>
            <a:endParaRPr lang="nb-NO" sz="3000" dirty="0"/>
          </a:p>
        </p:txBody>
      </p:sp>
      <p:sp>
        <p:nvSpPr>
          <p:cNvPr id="4" name="Plassholder for bunntekst 3"/>
          <p:cNvSpPr>
            <a:spLocks noGrp="1"/>
          </p:cNvSpPr>
          <p:nvPr>
            <p:ph type="ftr" sz="quarter" idx="12"/>
          </p:nvPr>
        </p:nvSpPr>
        <p:spPr>
          <a:xfrm>
            <a:off x="540068" y="6518975"/>
            <a:ext cx="4248531" cy="384721"/>
          </a:xfrm>
        </p:spPr>
        <p:txBody>
          <a:bodyPr/>
          <a:lstStyle/>
          <a:p>
            <a:r>
              <a:rPr lang="nb-NO" dirty="0" smtClean="0"/>
              <a:t>Bjerknes seminar, Bergen 20 </a:t>
            </a:r>
            <a:r>
              <a:rPr lang="nb-NO" dirty="0" err="1" smtClean="0"/>
              <a:t>feb</a:t>
            </a:r>
            <a:r>
              <a:rPr lang="nb-NO" dirty="0" smtClean="0"/>
              <a:t> 2017</a:t>
            </a:r>
            <a:endParaRPr lang="nb-NO" dirty="0"/>
          </a:p>
          <a:p>
            <a:endParaRPr lang="nb-NO" dirty="0"/>
          </a:p>
        </p:txBody>
      </p:sp>
      <p:sp>
        <p:nvSpPr>
          <p:cNvPr id="3" name="TextBox 2"/>
          <p:cNvSpPr txBox="1"/>
          <p:nvPr/>
        </p:nvSpPr>
        <p:spPr>
          <a:xfrm>
            <a:off x="1521172" y="4200421"/>
            <a:ext cx="6101656" cy="970522"/>
          </a:xfrm>
          <a:prstGeom prst="rect">
            <a:avLst/>
          </a:prstGeom>
          <a:noFill/>
        </p:spPr>
        <p:txBody>
          <a:bodyPr wrap="square" rtlCol="0">
            <a:spAutoFit/>
          </a:bodyPr>
          <a:lstStyle/>
          <a:p>
            <a:pPr algn="ctr">
              <a:lnSpc>
                <a:spcPct val="120000"/>
              </a:lnSpc>
            </a:pPr>
            <a:r>
              <a:rPr lang="en-US" sz="1600" b="1" dirty="0" smtClean="0"/>
              <a:t>Ingo Bethke</a:t>
            </a:r>
            <a:r>
              <a:rPr lang="en-US" sz="1600" dirty="0"/>
              <a:t> </a:t>
            </a:r>
            <a:r>
              <a:rPr lang="en-US" sz="1600" dirty="0" smtClean="0"/>
              <a:t>(</a:t>
            </a:r>
            <a:r>
              <a:rPr lang="en-US" sz="1600" dirty="0" smtClean="0">
                <a:hlinkClick r:id="rId3"/>
              </a:rPr>
              <a:t>ingo.bethke@bjerknes.uib.no</a:t>
            </a:r>
            <a:r>
              <a:rPr lang="en-US" sz="1600" dirty="0" smtClean="0"/>
              <a:t>) </a:t>
            </a:r>
          </a:p>
          <a:p>
            <a:pPr algn="ctr">
              <a:lnSpc>
                <a:spcPct val="120000"/>
              </a:lnSpc>
            </a:pPr>
            <a:r>
              <a:rPr lang="en-US" sz="1600" dirty="0" smtClean="0"/>
              <a:t>Stephen </a:t>
            </a:r>
            <a:r>
              <a:rPr lang="en-US" sz="1600" dirty="0" err="1" smtClean="0"/>
              <a:t>Outten</a:t>
            </a:r>
            <a:r>
              <a:rPr lang="en-US" sz="1600" dirty="0" smtClean="0"/>
              <a:t>, Pete Thorne, Ed Hawkins, </a:t>
            </a:r>
          </a:p>
          <a:p>
            <a:pPr algn="ctr">
              <a:lnSpc>
                <a:spcPct val="120000"/>
              </a:lnSpc>
            </a:pPr>
            <a:r>
              <a:rPr lang="en-US" sz="1600" dirty="0" smtClean="0"/>
              <a:t>Sebastian Wagner, Michael </a:t>
            </a:r>
            <a:r>
              <a:rPr lang="en-US" sz="1600" dirty="0" err="1" smtClean="0"/>
              <a:t>Sigl</a:t>
            </a:r>
            <a:r>
              <a:rPr lang="en-US" sz="1600" dirty="0" smtClean="0"/>
              <a:t>, Odd </a:t>
            </a:r>
            <a:r>
              <a:rPr lang="en-US" sz="1600" dirty="0" err="1"/>
              <a:t>Helge</a:t>
            </a:r>
            <a:r>
              <a:rPr lang="en-US" sz="1600" dirty="0"/>
              <a:t> </a:t>
            </a:r>
            <a:r>
              <a:rPr lang="en-US" sz="1600" dirty="0" smtClean="0"/>
              <a:t>Otterå</a:t>
            </a:r>
          </a:p>
        </p:txBody>
      </p:sp>
      <p:sp>
        <p:nvSpPr>
          <p:cNvPr id="9" name="TextBox 8"/>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Methods                    Results                    Summary</a:t>
            </a:r>
            <a:endParaRPr lang="en-US" sz="1200" dirty="0">
              <a:solidFill>
                <a:schemeClr val="accent4">
                  <a:lumMod val="75000"/>
                  <a:lumOff val="25000"/>
                </a:schemeClr>
              </a:solidFill>
            </a:endParaRPr>
          </a:p>
        </p:txBody>
      </p:sp>
      <p:sp>
        <p:nvSpPr>
          <p:cNvPr id="2" name="Rectangle 1"/>
          <p:cNvSpPr/>
          <p:nvPr/>
        </p:nvSpPr>
        <p:spPr>
          <a:xfrm>
            <a:off x="6204541" y="276520"/>
            <a:ext cx="2037261" cy="400110"/>
          </a:xfrm>
          <a:prstGeom prst="rect">
            <a:avLst/>
          </a:prstGeom>
          <a:noFill/>
        </p:spPr>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rgbClr val="18A59A"/>
                </a:solidFill>
                <a:effectLst>
                  <a:outerShdw blurRad="41275" dist="20320" dir="1800000" algn="tl" rotWithShape="0">
                    <a:srgbClr val="000000">
                      <a:alpha val="40000"/>
                    </a:srgbClr>
                  </a:outerShdw>
                </a:effectLst>
              </a:rPr>
              <a:t>BJERKNES FTI</a:t>
            </a:r>
            <a:endParaRPr lang="en-US" sz="2000" b="1" cap="none" spc="0" dirty="0">
              <a:ln w="12700">
                <a:solidFill>
                  <a:schemeClr val="tx2">
                    <a:satMod val="155000"/>
                  </a:schemeClr>
                </a:solidFill>
                <a:prstDash val="solid"/>
              </a:ln>
              <a:solidFill>
                <a:srgbClr val="18A59A"/>
              </a:solidFill>
              <a:effectLst>
                <a:outerShdw blurRad="41275" dist="20320" dir="1800000" algn="tl" rotWithShape="0">
                  <a:srgbClr val="000000">
                    <a:alpha val="40000"/>
                  </a:srgbClr>
                </a:outerShdw>
              </a:effectLst>
            </a:endParaRPr>
          </a:p>
        </p:txBody>
      </p:sp>
      <p:pic>
        <p:nvPicPr>
          <p:cNvPr id="5" name="Picture 4" descr="logo_epocas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8840" y="288925"/>
            <a:ext cx="769903" cy="438845"/>
          </a:xfrm>
          <a:prstGeom prst="rect">
            <a:avLst/>
          </a:prstGeom>
        </p:spPr>
      </p:pic>
    </p:spTree>
    <p:extLst>
      <p:ext uri="{BB962C8B-B14F-4D97-AF65-F5344CB8AC3E}">
        <p14:creationId xmlns:p14="http://schemas.microsoft.com/office/powerpoint/2010/main" val="30723244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Monsoon response to </a:t>
            </a:r>
            <a:r>
              <a:rPr lang="en-US" dirty="0" err="1" smtClean="0"/>
              <a:t>hemispherically</a:t>
            </a:r>
            <a:r>
              <a:rPr lang="en-US" dirty="0" smtClean="0"/>
              <a:t> asymmetric forcing</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10</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sp>
        <p:nvSpPr>
          <p:cNvPr id="16" name="TextBox 15"/>
          <p:cNvSpPr txBox="1"/>
          <p:nvPr/>
        </p:nvSpPr>
        <p:spPr>
          <a:xfrm>
            <a:off x="1073390" y="5033895"/>
            <a:ext cx="1951275" cy="307777"/>
          </a:xfrm>
          <a:prstGeom prst="rect">
            <a:avLst/>
          </a:prstGeom>
          <a:noFill/>
        </p:spPr>
        <p:txBody>
          <a:bodyPr wrap="none" rtlCol="0">
            <a:spAutoFit/>
          </a:bodyPr>
          <a:lstStyle/>
          <a:p>
            <a:r>
              <a:rPr lang="en-US" sz="1400" dirty="0" smtClean="0"/>
              <a:t>Liu et al. 2016, Nature</a:t>
            </a:r>
            <a:endParaRPr lang="en-US" sz="1400" dirty="0"/>
          </a:p>
        </p:txBody>
      </p:sp>
      <p:pic>
        <p:nvPicPr>
          <p:cNvPr id="3" name="Picture 2" descr="haywood13_natcli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659" y="1230305"/>
            <a:ext cx="4621313" cy="1730374"/>
          </a:xfrm>
          <a:prstGeom prst="rect">
            <a:avLst/>
          </a:prstGeom>
        </p:spPr>
      </p:pic>
      <p:sp>
        <p:nvSpPr>
          <p:cNvPr id="6" name="TextBox 5"/>
          <p:cNvSpPr txBox="1"/>
          <p:nvPr/>
        </p:nvSpPr>
        <p:spPr>
          <a:xfrm>
            <a:off x="5238764" y="2960683"/>
            <a:ext cx="4429126" cy="307777"/>
          </a:xfrm>
          <a:prstGeom prst="rect">
            <a:avLst/>
          </a:prstGeom>
          <a:noFill/>
        </p:spPr>
        <p:txBody>
          <a:bodyPr wrap="square" rtlCol="0">
            <a:spAutoFit/>
          </a:bodyPr>
          <a:lstStyle/>
          <a:p>
            <a:r>
              <a:rPr lang="en-US" sz="1400" dirty="0" smtClean="0"/>
              <a:t>Haywood et al. 2013, Nat. </a:t>
            </a:r>
            <a:r>
              <a:rPr lang="en-US" sz="1400" dirty="0" err="1" smtClean="0"/>
              <a:t>Clim</a:t>
            </a:r>
            <a:r>
              <a:rPr lang="en-US" sz="1400" dirty="0" smtClean="0"/>
              <a:t>. Change </a:t>
            </a:r>
            <a:endParaRPr lang="en-US" sz="14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67" y="1160892"/>
            <a:ext cx="2941638" cy="3622523"/>
          </a:xfrm>
          <a:prstGeom prst="rect">
            <a:avLst/>
          </a:prstGeom>
        </p:spPr>
      </p:pic>
      <p:sp>
        <p:nvSpPr>
          <p:cNvPr id="8" name="TextBox 7"/>
          <p:cNvSpPr txBox="1"/>
          <p:nvPr/>
        </p:nvSpPr>
        <p:spPr>
          <a:xfrm>
            <a:off x="420639" y="865179"/>
            <a:ext cx="3186840" cy="369332"/>
          </a:xfrm>
          <a:prstGeom prst="rect">
            <a:avLst/>
          </a:prstGeom>
          <a:noFill/>
        </p:spPr>
        <p:txBody>
          <a:bodyPr wrap="none" rtlCol="0">
            <a:spAutoFit/>
          </a:bodyPr>
          <a:lstStyle/>
          <a:p>
            <a:r>
              <a:rPr lang="en-US" dirty="0" smtClean="0"/>
              <a:t>East </a:t>
            </a:r>
            <a:r>
              <a:rPr lang="en-US" dirty="0"/>
              <a:t>A</a:t>
            </a:r>
            <a:r>
              <a:rPr lang="en-US" dirty="0" smtClean="0"/>
              <a:t>sian summer monsoon</a:t>
            </a:r>
            <a:endParaRPr lang="en-US" dirty="0"/>
          </a:p>
        </p:txBody>
      </p:sp>
      <p:sp>
        <p:nvSpPr>
          <p:cNvPr id="17" name="TextBox 16"/>
          <p:cNvSpPr txBox="1"/>
          <p:nvPr/>
        </p:nvSpPr>
        <p:spPr>
          <a:xfrm>
            <a:off x="5716535" y="874706"/>
            <a:ext cx="1827205" cy="369332"/>
          </a:xfrm>
          <a:prstGeom prst="rect">
            <a:avLst/>
          </a:prstGeom>
          <a:noFill/>
        </p:spPr>
        <p:txBody>
          <a:bodyPr wrap="none" rtlCol="0">
            <a:spAutoFit/>
          </a:bodyPr>
          <a:lstStyle/>
          <a:p>
            <a:r>
              <a:rPr lang="en-US" dirty="0" err="1" smtClean="0"/>
              <a:t>Sahelian</a:t>
            </a:r>
            <a:r>
              <a:rPr lang="en-US" dirty="0" smtClean="0"/>
              <a:t> rainfall</a:t>
            </a:r>
            <a:endParaRPr lang="en-US" dirty="0"/>
          </a:p>
        </p:txBody>
      </p:sp>
      <p:sp>
        <p:nvSpPr>
          <p:cNvPr id="9" name="TextBox 8"/>
          <p:cNvSpPr txBox="1"/>
          <p:nvPr/>
        </p:nvSpPr>
        <p:spPr>
          <a:xfrm>
            <a:off x="8445506" y="1952621"/>
            <a:ext cx="753168" cy="307777"/>
          </a:xfrm>
          <a:prstGeom prst="rect">
            <a:avLst/>
          </a:prstGeom>
          <a:noFill/>
        </p:spPr>
        <p:txBody>
          <a:bodyPr wrap="none" rtlCol="0">
            <a:spAutoFit/>
          </a:bodyPr>
          <a:lstStyle/>
          <a:p>
            <a:r>
              <a:rPr lang="en-US" sz="1400" dirty="0" smtClean="0"/>
              <a:t>NH-SH</a:t>
            </a:r>
            <a:endParaRPr lang="en-US" sz="1400" dirty="0"/>
          </a:p>
        </p:txBody>
      </p:sp>
      <p:pic>
        <p:nvPicPr>
          <p:cNvPr id="10" name="Picture 9" descr="prdiff_mjjas9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8889" y="3655197"/>
            <a:ext cx="5035550" cy="2204198"/>
          </a:xfrm>
          <a:prstGeom prst="rect">
            <a:avLst/>
          </a:prstGeom>
        </p:spPr>
      </p:pic>
      <p:sp>
        <p:nvSpPr>
          <p:cNvPr id="18" name="TextBox 17"/>
          <p:cNvSpPr txBox="1"/>
          <p:nvPr/>
        </p:nvSpPr>
        <p:spPr>
          <a:xfrm>
            <a:off x="4011552" y="3297224"/>
            <a:ext cx="4597871" cy="369332"/>
          </a:xfrm>
          <a:prstGeom prst="rect">
            <a:avLst/>
          </a:prstGeom>
          <a:noFill/>
        </p:spPr>
        <p:txBody>
          <a:bodyPr wrap="none" rtlCol="0">
            <a:spAutoFit/>
          </a:bodyPr>
          <a:lstStyle/>
          <a:p>
            <a:r>
              <a:rPr lang="en-US" dirty="0" err="1" smtClean="0"/>
              <a:t>NorESM</a:t>
            </a:r>
            <a:r>
              <a:rPr lang="en-US" dirty="0" smtClean="0"/>
              <a:t> Pinatubo response (summer total)</a:t>
            </a:r>
            <a:endParaRPr lang="en-US" dirty="0"/>
          </a:p>
        </p:txBody>
      </p:sp>
      <p:sp>
        <p:nvSpPr>
          <p:cNvPr id="19" name="TextBox 18"/>
          <p:cNvSpPr txBox="1"/>
          <p:nvPr/>
        </p:nvSpPr>
        <p:spPr>
          <a:xfrm>
            <a:off x="4032286" y="5968988"/>
            <a:ext cx="5032339" cy="646331"/>
          </a:xfrm>
          <a:prstGeom prst="rect">
            <a:avLst/>
          </a:prstGeom>
          <a:noFill/>
          <a:ln>
            <a:solidFill>
              <a:srgbClr val="FF0000"/>
            </a:solidFill>
          </a:ln>
        </p:spPr>
        <p:txBody>
          <a:bodyPr wrap="square" rtlCol="0">
            <a:spAutoFit/>
          </a:bodyPr>
          <a:lstStyle/>
          <a:p>
            <a:r>
              <a:rPr lang="en-US" dirty="0" smtClean="0"/>
              <a:t>NH/tropical eruption -&gt; </a:t>
            </a:r>
            <a:r>
              <a:rPr lang="en-US" dirty="0" smtClean="0">
                <a:solidFill>
                  <a:srgbClr val="0000FF"/>
                </a:solidFill>
              </a:rPr>
              <a:t>wet</a:t>
            </a:r>
            <a:r>
              <a:rPr lang="en-US" dirty="0" smtClean="0"/>
              <a:t> Sahel, </a:t>
            </a:r>
            <a:r>
              <a:rPr lang="en-US" dirty="0" smtClean="0">
                <a:solidFill>
                  <a:srgbClr val="FF6600"/>
                </a:solidFill>
              </a:rPr>
              <a:t>dry</a:t>
            </a:r>
            <a:r>
              <a:rPr lang="en-US" dirty="0" smtClean="0"/>
              <a:t> East Asia </a:t>
            </a:r>
          </a:p>
          <a:p>
            <a:r>
              <a:rPr lang="en-US" dirty="0" smtClean="0"/>
              <a:t>SH eruption              -&gt; </a:t>
            </a:r>
            <a:r>
              <a:rPr lang="en-US" dirty="0" smtClean="0">
                <a:solidFill>
                  <a:srgbClr val="FF6600"/>
                </a:solidFill>
              </a:rPr>
              <a:t>dry</a:t>
            </a:r>
            <a:r>
              <a:rPr lang="en-US" dirty="0" smtClean="0"/>
              <a:t> Sahel, </a:t>
            </a:r>
            <a:r>
              <a:rPr lang="en-US" dirty="0" smtClean="0">
                <a:solidFill>
                  <a:srgbClr val="0000FF"/>
                </a:solidFill>
              </a:rPr>
              <a:t>wet</a:t>
            </a:r>
            <a:r>
              <a:rPr lang="en-US" dirty="0" smtClean="0"/>
              <a:t> East Asia </a:t>
            </a:r>
            <a:endParaRPr lang="en-US" dirty="0"/>
          </a:p>
        </p:txBody>
      </p:sp>
      <p:sp>
        <p:nvSpPr>
          <p:cNvPr id="20" name="Frame 19"/>
          <p:cNvSpPr/>
          <p:nvPr/>
        </p:nvSpPr>
        <p:spPr>
          <a:xfrm>
            <a:off x="5881687" y="4468814"/>
            <a:ext cx="468313" cy="174625"/>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8412671" y="3524249"/>
            <a:ext cx="466794" cy="307777"/>
          </a:xfrm>
          <a:prstGeom prst="rect">
            <a:avLst/>
          </a:prstGeom>
          <a:noFill/>
        </p:spPr>
        <p:txBody>
          <a:bodyPr wrap="none" rtlCol="0">
            <a:spAutoFit/>
          </a:bodyPr>
          <a:lstStyle/>
          <a:p>
            <a:r>
              <a:rPr lang="en-US" sz="1400" dirty="0" smtClean="0">
                <a:solidFill>
                  <a:srgbClr val="3366FF"/>
                </a:solidFill>
              </a:rPr>
              <a:t>wet</a:t>
            </a:r>
            <a:endParaRPr lang="en-US" sz="1400" dirty="0">
              <a:solidFill>
                <a:srgbClr val="3366FF"/>
              </a:solidFill>
            </a:endParaRPr>
          </a:p>
        </p:txBody>
      </p:sp>
      <p:sp>
        <p:nvSpPr>
          <p:cNvPr id="21" name="TextBox 20"/>
          <p:cNvSpPr txBox="1"/>
          <p:nvPr/>
        </p:nvSpPr>
        <p:spPr>
          <a:xfrm>
            <a:off x="8438053" y="5534141"/>
            <a:ext cx="441146" cy="307777"/>
          </a:xfrm>
          <a:prstGeom prst="rect">
            <a:avLst/>
          </a:prstGeom>
          <a:noFill/>
        </p:spPr>
        <p:txBody>
          <a:bodyPr wrap="none" rtlCol="0">
            <a:spAutoFit/>
          </a:bodyPr>
          <a:lstStyle/>
          <a:p>
            <a:r>
              <a:rPr lang="en-US" sz="1400" dirty="0" smtClean="0">
                <a:solidFill>
                  <a:srgbClr val="FF6600"/>
                </a:solidFill>
              </a:rPr>
              <a:t>dry</a:t>
            </a:r>
            <a:endParaRPr lang="en-US" sz="1400" dirty="0">
              <a:solidFill>
                <a:srgbClr val="FF6600"/>
              </a:solidFill>
            </a:endParaRPr>
          </a:p>
        </p:txBody>
      </p:sp>
      <p:sp>
        <p:nvSpPr>
          <p:cNvPr id="12" name="TextBox 11"/>
          <p:cNvSpPr txBox="1"/>
          <p:nvPr/>
        </p:nvSpPr>
        <p:spPr>
          <a:xfrm>
            <a:off x="793752" y="4746626"/>
            <a:ext cx="2370486" cy="307777"/>
          </a:xfrm>
          <a:prstGeom prst="rect">
            <a:avLst/>
          </a:prstGeom>
          <a:noFill/>
        </p:spPr>
        <p:txBody>
          <a:bodyPr wrap="none" rtlCol="0">
            <a:spAutoFit/>
          </a:bodyPr>
          <a:lstStyle/>
          <a:p>
            <a:r>
              <a:rPr lang="en-US" sz="1400" dirty="0" smtClean="0"/>
              <a:t>    1470–1999 Recon. Prec.</a:t>
            </a:r>
            <a:endParaRPr lang="en-US" sz="1400" dirty="0"/>
          </a:p>
        </p:txBody>
      </p:sp>
    </p:spTree>
    <p:extLst>
      <p:ext uri="{BB962C8B-B14F-4D97-AF65-F5344CB8AC3E}">
        <p14:creationId xmlns:p14="http://schemas.microsoft.com/office/powerpoint/2010/main" val="39214748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Positive NAO atmospheric circulation response </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11</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pic>
        <p:nvPicPr>
          <p:cNvPr id="7" name="Picture 6" descr="robock00_RevGeophy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5" y="944560"/>
            <a:ext cx="5351019" cy="4460878"/>
          </a:xfrm>
          <a:prstGeom prst="rect">
            <a:avLst/>
          </a:prstGeom>
        </p:spPr>
      </p:pic>
      <p:sp>
        <p:nvSpPr>
          <p:cNvPr id="8" name="TextBox 7"/>
          <p:cNvSpPr txBox="1"/>
          <p:nvPr/>
        </p:nvSpPr>
        <p:spPr>
          <a:xfrm>
            <a:off x="303452" y="5057762"/>
            <a:ext cx="2516622" cy="307777"/>
          </a:xfrm>
          <a:prstGeom prst="rect">
            <a:avLst/>
          </a:prstGeom>
          <a:noFill/>
        </p:spPr>
        <p:txBody>
          <a:bodyPr wrap="none" rtlCol="0">
            <a:spAutoFit/>
          </a:bodyPr>
          <a:lstStyle/>
          <a:p>
            <a:r>
              <a:rPr lang="en-US" sz="1400" dirty="0" err="1" smtClean="0"/>
              <a:t>Robock</a:t>
            </a:r>
            <a:r>
              <a:rPr lang="en-US" sz="1400" dirty="0" smtClean="0"/>
              <a:t> 2000, Rev. </a:t>
            </a:r>
            <a:r>
              <a:rPr lang="en-US" sz="1400" dirty="0" err="1" smtClean="0"/>
              <a:t>Geophys</a:t>
            </a:r>
            <a:r>
              <a:rPr lang="en-US" sz="1400" dirty="0" smtClean="0"/>
              <a:t>.</a:t>
            </a:r>
            <a:endParaRPr lang="en-US" sz="1400" dirty="0"/>
          </a:p>
        </p:txBody>
      </p:sp>
      <p:pic>
        <p:nvPicPr>
          <p:cNvPr id="9" name="Picture 8" descr="otteraa08_AdvAtmosSc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475" y="995924"/>
            <a:ext cx="2255838" cy="5028639"/>
          </a:xfrm>
          <a:prstGeom prst="rect">
            <a:avLst/>
          </a:prstGeom>
        </p:spPr>
      </p:pic>
      <p:sp>
        <p:nvSpPr>
          <p:cNvPr id="10" name="TextBox 9"/>
          <p:cNvSpPr txBox="1"/>
          <p:nvPr/>
        </p:nvSpPr>
        <p:spPr>
          <a:xfrm>
            <a:off x="6139113" y="6138847"/>
            <a:ext cx="2516447" cy="307777"/>
          </a:xfrm>
          <a:prstGeom prst="rect">
            <a:avLst/>
          </a:prstGeom>
          <a:noFill/>
        </p:spPr>
        <p:txBody>
          <a:bodyPr wrap="none" rtlCol="0">
            <a:spAutoFit/>
          </a:bodyPr>
          <a:lstStyle/>
          <a:p>
            <a:r>
              <a:rPr lang="en-US" sz="1400" dirty="0" smtClean="0"/>
              <a:t>Otterå 2008, Adv. Atmos. Sci.</a:t>
            </a:r>
            <a:endParaRPr lang="en-US" sz="1400" dirty="0"/>
          </a:p>
        </p:txBody>
      </p:sp>
      <p:sp>
        <p:nvSpPr>
          <p:cNvPr id="3" name="TextBox 2"/>
          <p:cNvSpPr txBox="1"/>
          <p:nvPr/>
        </p:nvSpPr>
        <p:spPr>
          <a:xfrm>
            <a:off x="7881938" y="1039813"/>
            <a:ext cx="556838" cy="369332"/>
          </a:xfrm>
          <a:prstGeom prst="rect">
            <a:avLst/>
          </a:prstGeom>
          <a:noFill/>
        </p:spPr>
        <p:txBody>
          <a:bodyPr wrap="none" rtlCol="0">
            <a:spAutoFit/>
          </a:bodyPr>
          <a:lstStyle/>
          <a:p>
            <a:r>
              <a:rPr lang="en-US" dirty="0" err="1" smtClean="0"/>
              <a:t>obs</a:t>
            </a:r>
            <a:endParaRPr lang="en-US" dirty="0"/>
          </a:p>
        </p:txBody>
      </p:sp>
      <p:sp>
        <p:nvSpPr>
          <p:cNvPr id="11" name="TextBox 10"/>
          <p:cNvSpPr txBox="1"/>
          <p:nvPr/>
        </p:nvSpPr>
        <p:spPr>
          <a:xfrm>
            <a:off x="7756531" y="3525840"/>
            <a:ext cx="813369" cy="369332"/>
          </a:xfrm>
          <a:prstGeom prst="rect">
            <a:avLst/>
          </a:prstGeom>
          <a:noFill/>
        </p:spPr>
        <p:txBody>
          <a:bodyPr wrap="none" rtlCol="0">
            <a:spAutoFit/>
          </a:bodyPr>
          <a:lstStyle/>
          <a:p>
            <a:r>
              <a:rPr lang="en-US" dirty="0" smtClean="0"/>
              <a:t>model</a:t>
            </a:r>
            <a:endParaRPr lang="en-US" dirty="0"/>
          </a:p>
        </p:txBody>
      </p:sp>
    </p:spTree>
    <p:extLst>
      <p:ext uri="{BB962C8B-B14F-4D97-AF65-F5344CB8AC3E}">
        <p14:creationId xmlns:p14="http://schemas.microsoft.com/office/powerpoint/2010/main" val="11484684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Atlantic </a:t>
            </a:r>
            <a:r>
              <a:rPr lang="en-US" dirty="0" err="1" smtClean="0"/>
              <a:t>Multidecadal</a:t>
            </a:r>
            <a:r>
              <a:rPr lang="en-US" dirty="0" smtClean="0"/>
              <a:t> Variability</a:t>
            </a:r>
            <a:endParaRPr lang="en-US" dirty="0"/>
          </a:p>
        </p:txBody>
      </p:sp>
      <p:sp>
        <p:nvSpPr>
          <p:cNvPr id="4" name="Slide Number Placeholder 3"/>
          <p:cNvSpPr>
            <a:spLocks noGrp="1"/>
          </p:cNvSpPr>
          <p:nvPr>
            <p:ph type="sldNum" sz="quarter" idx="12"/>
          </p:nvPr>
        </p:nvSpPr>
        <p:spPr>
          <a:xfrm>
            <a:off x="6998184" y="6661769"/>
            <a:ext cx="2105473" cy="123111"/>
          </a:xfrm>
        </p:spPr>
        <p:txBody>
          <a:bodyPr/>
          <a:lstStyle/>
          <a:p>
            <a:fld id="{0AE548F1-6D36-4902-B57A-69A845AA9B7E}" type="slidenum">
              <a:rPr lang="nb-NO" smtClean="0"/>
              <a:t>12</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sp>
        <p:nvSpPr>
          <p:cNvPr id="10" name="TextBox 9"/>
          <p:cNvSpPr txBox="1"/>
          <p:nvPr/>
        </p:nvSpPr>
        <p:spPr>
          <a:xfrm>
            <a:off x="590808" y="6067409"/>
            <a:ext cx="2659515" cy="307777"/>
          </a:xfrm>
          <a:prstGeom prst="rect">
            <a:avLst/>
          </a:prstGeom>
          <a:noFill/>
        </p:spPr>
        <p:txBody>
          <a:bodyPr wrap="none" rtlCol="0">
            <a:spAutoFit/>
          </a:bodyPr>
          <a:lstStyle/>
          <a:p>
            <a:r>
              <a:rPr lang="en-US" sz="1400" dirty="0" smtClean="0"/>
              <a:t>Otterå et al. 2010, Nat. </a:t>
            </a:r>
            <a:r>
              <a:rPr lang="en-US" sz="1400" dirty="0" err="1" smtClean="0"/>
              <a:t>Geosci</a:t>
            </a:r>
            <a:r>
              <a:rPr lang="en-US" sz="1400" dirty="0" smtClean="0"/>
              <a:t>.</a:t>
            </a:r>
            <a:endParaRPr lang="en-US"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04" y="1095375"/>
            <a:ext cx="6513521" cy="4942962"/>
          </a:xfrm>
          <a:prstGeom prst="rect">
            <a:avLst/>
          </a:prstGeom>
        </p:spPr>
      </p:pic>
      <p:pic>
        <p:nvPicPr>
          <p:cNvPr id="6" name="Picture 5" descr="otteraa10_NatGeo_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1" y="1319206"/>
            <a:ext cx="2203756" cy="2538201"/>
          </a:xfrm>
          <a:prstGeom prst="rect">
            <a:avLst/>
          </a:prstGeom>
        </p:spPr>
      </p:pic>
      <p:sp>
        <p:nvSpPr>
          <p:cNvPr id="13" name="TextBox 12"/>
          <p:cNvSpPr txBox="1"/>
          <p:nvPr/>
        </p:nvSpPr>
        <p:spPr>
          <a:xfrm>
            <a:off x="4262436" y="4564062"/>
            <a:ext cx="3309939" cy="923330"/>
          </a:xfrm>
          <a:prstGeom prst="rect">
            <a:avLst/>
          </a:prstGeom>
          <a:noFill/>
          <a:ln>
            <a:solidFill>
              <a:srgbClr val="FF0000"/>
            </a:solidFill>
          </a:ln>
        </p:spPr>
        <p:txBody>
          <a:bodyPr wrap="square" rtlCol="0">
            <a:spAutoFit/>
          </a:bodyPr>
          <a:lstStyle/>
          <a:p>
            <a:r>
              <a:rPr lang="en-US" dirty="0" smtClean="0"/>
              <a:t>Historical </a:t>
            </a:r>
            <a:r>
              <a:rPr lang="en-US" dirty="0" smtClean="0"/>
              <a:t>AMV </a:t>
            </a:r>
            <a:r>
              <a:rPr lang="en-US" dirty="0" smtClean="0"/>
              <a:t>reproduced in all-forcing simulations with </a:t>
            </a:r>
            <a:r>
              <a:rPr lang="en-US" dirty="0" smtClean="0"/>
              <a:t>the Bergen </a:t>
            </a:r>
            <a:r>
              <a:rPr lang="en-US" dirty="0" smtClean="0"/>
              <a:t>Climate Model</a:t>
            </a:r>
            <a:endParaRPr lang="en-US" dirty="0"/>
          </a:p>
        </p:txBody>
      </p:sp>
    </p:spTree>
    <p:extLst>
      <p:ext uri="{BB962C8B-B14F-4D97-AF65-F5344CB8AC3E}">
        <p14:creationId xmlns:p14="http://schemas.microsoft.com/office/powerpoint/2010/main" val="26837954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0" y="323364"/>
            <a:ext cx="8318199" cy="369332"/>
          </a:xfrm>
        </p:spPr>
        <p:txBody>
          <a:bodyPr/>
          <a:lstStyle/>
          <a:p>
            <a:r>
              <a:rPr lang="en-US" dirty="0" smtClean="0"/>
              <a:t>Future climate projections</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13</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pic>
        <p:nvPicPr>
          <p:cNvPr id="8" name="Picture 7" descr="AndyRhin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24" y="1366538"/>
            <a:ext cx="3702726" cy="4738983"/>
          </a:xfrm>
          <a:prstGeom prst="rect">
            <a:avLst/>
          </a:prstGeom>
        </p:spPr>
      </p:pic>
      <p:sp>
        <p:nvSpPr>
          <p:cNvPr id="9" name="Rectangle 8"/>
          <p:cNvSpPr/>
          <p:nvPr/>
        </p:nvSpPr>
        <p:spPr>
          <a:xfrm>
            <a:off x="293686" y="5871357"/>
            <a:ext cx="4500562" cy="1174168"/>
          </a:xfrm>
          <a:prstGeom prst="rect">
            <a:avLst/>
          </a:prstGeom>
        </p:spPr>
        <p:txBody>
          <a:bodyPr wrap="square">
            <a:spAutoFit/>
          </a:bodyPr>
          <a:lstStyle/>
          <a:p>
            <a:endParaRPr lang="en-US" sz="1400" i="1" dirty="0" smtClean="0"/>
          </a:p>
          <a:p>
            <a:r>
              <a:rPr lang="en-US" sz="1400" i="1" dirty="0" smtClean="0"/>
              <a:t>Changes </a:t>
            </a:r>
            <a:r>
              <a:rPr lang="en-US" sz="1400" i="1" dirty="0"/>
              <a:t>in the frequency of climate extremes aren't just about the </a:t>
            </a:r>
            <a:r>
              <a:rPr lang="en-US" sz="1400" i="1" dirty="0" smtClean="0"/>
              <a:t>average.  (Andy </a:t>
            </a:r>
            <a:r>
              <a:rPr lang="en-US" sz="1400" i="1" dirty="0" err="1" smtClean="0"/>
              <a:t>Rhines</a:t>
            </a:r>
            <a:r>
              <a:rPr lang="en-US" sz="1400" i="1" dirty="0" smtClean="0"/>
              <a:t>)  </a:t>
            </a:r>
          </a:p>
          <a:p>
            <a:pPr>
              <a:lnSpc>
                <a:spcPct val="130000"/>
              </a:lnSpc>
            </a:pPr>
            <a:r>
              <a:rPr lang="en-US" sz="1100" dirty="0"/>
              <a:t>http://</a:t>
            </a:r>
            <a:r>
              <a:rPr lang="en-US" sz="1100" dirty="0" err="1"/>
              <a:t>www.stochtastic.com</a:t>
            </a:r>
            <a:r>
              <a:rPr lang="en-US" sz="1100" dirty="0"/>
              <a:t>/climate-variability-and-</a:t>
            </a:r>
            <a:r>
              <a:rPr lang="en-US" sz="1100" dirty="0" err="1"/>
              <a:t>extremes.html</a:t>
            </a:r>
            <a:endParaRPr lang="en-US" sz="1100" dirty="0"/>
          </a:p>
          <a:p>
            <a:endParaRPr lang="en-US" sz="1400" i="1" dirty="0" smtClean="0"/>
          </a:p>
        </p:txBody>
      </p:sp>
      <p:sp>
        <p:nvSpPr>
          <p:cNvPr id="13" name="TextBox 12"/>
          <p:cNvSpPr txBox="1"/>
          <p:nvPr/>
        </p:nvSpPr>
        <p:spPr>
          <a:xfrm>
            <a:off x="206347" y="896938"/>
            <a:ext cx="4452949" cy="369332"/>
          </a:xfrm>
          <a:prstGeom prst="rect">
            <a:avLst/>
          </a:prstGeom>
          <a:noFill/>
        </p:spPr>
        <p:txBody>
          <a:bodyPr wrap="square" rtlCol="0">
            <a:spAutoFit/>
          </a:bodyPr>
          <a:lstStyle/>
          <a:p>
            <a:pPr algn="ctr"/>
            <a:r>
              <a:rPr lang="en-US" dirty="0" smtClean="0"/>
              <a:t>Changes in climate probability distribution</a:t>
            </a:r>
            <a:endParaRPr lang="en-US" dirty="0"/>
          </a:p>
        </p:txBody>
      </p:sp>
    </p:spTree>
    <p:extLst>
      <p:ext uri="{BB962C8B-B14F-4D97-AF65-F5344CB8AC3E}">
        <p14:creationId xmlns:p14="http://schemas.microsoft.com/office/powerpoint/2010/main" val="18660020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0" y="323364"/>
            <a:ext cx="8318199" cy="369332"/>
          </a:xfrm>
        </p:spPr>
        <p:txBody>
          <a:bodyPr/>
          <a:lstStyle/>
          <a:p>
            <a:r>
              <a:rPr lang="en-US" dirty="0" smtClean="0"/>
              <a:t>Future climate projections</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14</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pic>
        <p:nvPicPr>
          <p:cNvPr id="8" name="Picture 7" descr="AndyRhin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24" y="1366538"/>
            <a:ext cx="3702726" cy="4738983"/>
          </a:xfrm>
          <a:prstGeom prst="rect">
            <a:avLst/>
          </a:prstGeom>
        </p:spPr>
      </p:pic>
      <p:sp>
        <p:nvSpPr>
          <p:cNvPr id="9" name="Rectangle 8"/>
          <p:cNvSpPr/>
          <p:nvPr/>
        </p:nvSpPr>
        <p:spPr>
          <a:xfrm>
            <a:off x="293686" y="5871357"/>
            <a:ext cx="4500562" cy="1174168"/>
          </a:xfrm>
          <a:prstGeom prst="rect">
            <a:avLst/>
          </a:prstGeom>
        </p:spPr>
        <p:txBody>
          <a:bodyPr wrap="square">
            <a:spAutoFit/>
          </a:bodyPr>
          <a:lstStyle/>
          <a:p>
            <a:endParaRPr lang="en-US" sz="1400" i="1" dirty="0" smtClean="0"/>
          </a:p>
          <a:p>
            <a:r>
              <a:rPr lang="en-US" sz="1400" i="1" dirty="0" smtClean="0"/>
              <a:t>Changes </a:t>
            </a:r>
            <a:r>
              <a:rPr lang="en-US" sz="1400" i="1" dirty="0"/>
              <a:t>in the frequency of climate extremes aren't just about the </a:t>
            </a:r>
            <a:r>
              <a:rPr lang="en-US" sz="1400" i="1" dirty="0" smtClean="0"/>
              <a:t>average.  </a:t>
            </a:r>
            <a:r>
              <a:rPr lang="en-US" sz="1400" i="1" dirty="0" smtClean="0"/>
              <a:t>(Andy </a:t>
            </a:r>
            <a:r>
              <a:rPr lang="en-US" sz="1400" i="1" dirty="0" err="1" smtClean="0"/>
              <a:t>Rhines</a:t>
            </a:r>
            <a:r>
              <a:rPr lang="en-US" sz="1400" i="1" dirty="0" smtClean="0"/>
              <a:t>)</a:t>
            </a:r>
            <a:endParaRPr lang="en-US" sz="1400" i="1" dirty="0" smtClean="0"/>
          </a:p>
          <a:p>
            <a:pPr>
              <a:lnSpc>
                <a:spcPct val="130000"/>
              </a:lnSpc>
            </a:pPr>
            <a:r>
              <a:rPr lang="en-US" sz="1100" dirty="0"/>
              <a:t>http://</a:t>
            </a:r>
            <a:r>
              <a:rPr lang="en-US" sz="1100" dirty="0" err="1"/>
              <a:t>www.stochtastic.com</a:t>
            </a:r>
            <a:r>
              <a:rPr lang="en-US" sz="1100" dirty="0"/>
              <a:t>/climate-variability-and-</a:t>
            </a:r>
            <a:r>
              <a:rPr lang="en-US" sz="1100" dirty="0" err="1"/>
              <a:t>extremes.html</a:t>
            </a:r>
            <a:endParaRPr lang="en-US" sz="1100" dirty="0"/>
          </a:p>
          <a:p>
            <a:endParaRPr lang="en-US" sz="1400" i="1" dirty="0" smtClean="0"/>
          </a:p>
        </p:txBody>
      </p:sp>
      <p:pic>
        <p:nvPicPr>
          <p:cNvPr id="10" name="Picture 9" descr="hawkins09_AM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92" y="1597589"/>
            <a:ext cx="4390516" cy="3577643"/>
          </a:xfrm>
          <a:prstGeom prst="rect">
            <a:avLst/>
          </a:prstGeom>
        </p:spPr>
      </p:pic>
      <p:sp>
        <p:nvSpPr>
          <p:cNvPr id="13" name="TextBox 12"/>
          <p:cNvSpPr txBox="1"/>
          <p:nvPr/>
        </p:nvSpPr>
        <p:spPr>
          <a:xfrm>
            <a:off x="206347" y="896938"/>
            <a:ext cx="4452949" cy="369332"/>
          </a:xfrm>
          <a:prstGeom prst="rect">
            <a:avLst/>
          </a:prstGeom>
          <a:noFill/>
        </p:spPr>
        <p:txBody>
          <a:bodyPr wrap="square" rtlCol="0">
            <a:spAutoFit/>
          </a:bodyPr>
          <a:lstStyle/>
          <a:p>
            <a:pPr algn="ctr"/>
            <a:r>
              <a:rPr lang="en-US" dirty="0" smtClean="0"/>
              <a:t>Changes in climate probability distribution</a:t>
            </a:r>
            <a:endParaRPr lang="en-US" dirty="0"/>
          </a:p>
        </p:txBody>
      </p:sp>
      <p:sp>
        <p:nvSpPr>
          <p:cNvPr id="14" name="TextBox 13"/>
          <p:cNvSpPr txBox="1"/>
          <p:nvPr/>
        </p:nvSpPr>
        <p:spPr>
          <a:xfrm>
            <a:off x="5699128" y="1150929"/>
            <a:ext cx="2404399" cy="369332"/>
          </a:xfrm>
          <a:prstGeom prst="rect">
            <a:avLst/>
          </a:prstGeom>
          <a:noFill/>
        </p:spPr>
        <p:txBody>
          <a:bodyPr wrap="none" rtlCol="0">
            <a:spAutoFit/>
          </a:bodyPr>
          <a:lstStyle/>
          <a:p>
            <a:r>
              <a:rPr lang="en-US" dirty="0" smtClean="0"/>
              <a:t>Projection </a:t>
            </a:r>
            <a:r>
              <a:rPr lang="en-US" dirty="0" smtClean="0"/>
              <a:t>uncertainty </a:t>
            </a:r>
            <a:endParaRPr lang="en-US" dirty="0"/>
          </a:p>
        </p:txBody>
      </p:sp>
      <p:sp>
        <p:nvSpPr>
          <p:cNvPr id="15" name="TextBox 14"/>
          <p:cNvSpPr txBox="1"/>
          <p:nvPr/>
        </p:nvSpPr>
        <p:spPr>
          <a:xfrm>
            <a:off x="5802313" y="2746375"/>
            <a:ext cx="2414142" cy="584776"/>
          </a:xfrm>
          <a:prstGeom prst="rect">
            <a:avLst/>
          </a:prstGeom>
          <a:noFill/>
        </p:spPr>
        <p:txBody>
          <a:bodyPr wrap="none" rtlCol="0">
            <a:spAutoFit/>
          </a:bodyPr>
          <a:lstStyle/>
          <a:p>
            <a:r>
              <a:rPr lang="en-US" sz="1600" dirty="0" smtClean="0"/>
              <a:t>external (</a:t>
            </a:r>
            <a:r>
              <a:rPr lang="en-US" sz="1600" dirty="0" err="1" smtClean="0"/>
              <a:t>solar</a:t>
            </a:r>
            <a:r>
              <a:rPr lang="en-US" sz="1600" dirty="0" err="1" smtClean="0"/>
              <a:t>+volcanic</a:t>
            </a:r>
            <a:r>
              <a:rPr lang="en-US" sz="1600" dirty="0"/>
              <a:t>)</a:t>
            </a:r>
            <a:r>
              <a:rPr lang="en-US" sz="1600" dirty="0" smtClean="0"/>
              <a:t> </a:t>
            </a:r>
          </a:p>
          <a:p>
            <a:r>
              <a:rPr lang="en-US" sz="1600" dirty="0" smtClean="0"/>
              <a:t>forcing uncertainty</a:t>
            </a:r>
            <a:r>
              <a:rPr lang="en-US" sz="1600" dirty="0" smtClean="0"/>
              <a:t>?</a:t>
            </a:r>
            <a:endParaRPr lang="en-US" sz="1600" dirty="0"/>
          </a:p>
        </p:txBody>
      </p:sp>
      <p:sp>
        <p:nvSpPr>
          <p:cNvPr id="16" name="TextBox 15"/>
          <p:cNvSpPr txBox="1"/>
          <p:nvPr/>
        </p:nvSpPr>
        <p:spPr>
          <a:xfrm>
            <a:off x="6409006" y="5146657"/>
            <a:ext cx="2529859" cy="307777"/>
          </a:xfrm>
          <a:prstGeom prst="rect">
            <a:avLst/>
          </a:prstGeom>
          <a:noFill/>
        </p:spPr>
        <p:txBody>
          <a:bodyPr wrap="none" rtlCol="0">
            <a:spAutoFit/>
          </a:bodyPr>
          <a:lstStyle/>
          <a:p>
            <a:r>
              <a:rPr lang="en-US" sz="1400" dirty="0" smtClean="0"/>
              <a:t>Hawkins &amp; Sutton 2009, AMS</a:t>
            </a:r>
            <a:endParaRPr lang="en-US" sz="1400" dirty="0"/>
          </a:p>
        </p:txBody>
      </p:sp>
      <p:sp>
        <p:nvSpPr>
          <p:cNvPr id="17" name="TextBox 16"/>
          <p:cNvSpPr txBox="1"/>
          <p:nvPr/>
        </p:nvSpPr>
        <p:spPr>
          <a:xfrm>
            <a:off x="5278435" y="5635626"/>
            <a:ext cx="3333739" cy="923330"/>
          </a:xfrm>
          <a:prstGeom prst="rect">
            <a:avLst/>
          </a:prstGeom>
          <a:noFill/>
          <a:ln>
            <a:solidFill>
              <a:srgbClr val="FF0000"/>
            </a:solidFill>
          </a:ln>
        </p:spPr>
        <p:txBody>
          <a:bodyPr wrap="square" rtlCol="0">
            <a:spAutoFit/>
          </a:bodyPr>
          <a:lstStyle/>
          <a:p>
            <a:r>
              <a:rPr lang="en-US" dirty="0" smtClean="0"/>
              <a:t>Climate </a:t>
            </a:r>
            <a:r>
              <a:rPr lang="en-US" dirty="0" smtClean="0"/>
              <a:t>assessments </a:t>
            </a:r>
            <a:r>
              <a:rPr lang="en-US" dirty="0" smtClean="0"/>
              <a:t>do </a:t>
            </a:r>
            <a:r>
              <a:rPr lang="en-US" dirty="0" smtClean="0"/>
              <a:t>currently NOT </a:t>
            </a:r>
            <a:r>
              <a:rPr lang="en-US" dirty="0" smtClean="0"/>
              <a:t>consider future volcanic forcing uncertainty!</a:t>
            </a:r>
            <a:endParaRPr lang="en-US" dirty="0"/>
          </a:p>
        </p:txBody>
      </p:sp>
    </p:spTree>
    <p:extLst>
      <p:ext uri="{BB962C8B-B14F-4D97-AF65-F5344CB8AC3E}">
        <p14:creationId xmlns:p14="http://schemas.microsoft.com/office/powerpoint/2010/main" val="12654650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0" y="323364"/>
            <a:ext cx="8318199" cy="369332"/>
          </a:xfrm>
        </p:spPr>
        <p:txBody>
          <a:bodyPr/>
          <a:lstStyle/>
          <a:p>
            <a:r>
              <a:rPr lang="en-US" dirty="0" smtClean="0"/>
              <a:t>Future </a:t>
            </a:r>
            <a:r>
              <a:rPr lang="en-US" dirty="0"/>
              <a:t>climate </a:t>
            </a:r>
            <a:r>
              <a:rPr lang="en-US" dirty="0" smtClean="0"/>
              <a:t>projections</a:t>
            </a:r>
            <a:endParaRPr lang="en-US" dirty="0"/>
          </a:p>
        </p:txBody>
      </p:sp>
      <p:sp>
        <p:nvSpPr>
          <p:cNvPr id="3" name="Content Placeholder 2"/>
          <p:cNvSpPr>
            <a:spLocks noGrp="1"/>
          </p:cNvSpPr>
          <p:nvPr>
            <p:ph idx="1"/>
          </p:nvPr>
        </p:nvSpPr>
        <p:spPr>
          <a:xfrm>
            <a:off x="540069" y="980727"/>
            <a:ext cx="7709632" cy="5681041"/>
          </a:xfrm>
        </p:spPr>
        <p:txBody>
          <a:bodyPr>
            <a:normAutofit/>
          </a:bodyPr>
          <a:lstStyle/>
          <a:p>
            <a:pPr>
              <a:lnSpc>
                <a:spcPct val="120000"/>
              </a:lnSpc>
            </a:pPr>
            <a:endParaRPr lang="en-US" sz="2000" dirty="0" smtClean="0"/>
          </a:p>
          <a:p>
            <a:pPr>
              <a:lnSpc>
                <a:spcPct val="120000"/>
              </a:lnSpc>
            </a:pPr>
            <a:r>
              <a:rPr lang="en-US" sz="2000" dirty="0" smtClean="0"/>
              <a:t>IPCC </a:t>
            </a:r>
            <a:r>
              <a:rPr lang="en-US" sz="2000" dirty="0"/>
              <a:t>AR5 </a:t>
            </a:r>
            <a:r>
              <a:rPr lang="en-US" sz="2000" dirty="0" smtClean="0"/>
              <a:t>on near-term climate predictions (</a:t>
            </a:r>
            <a:r>
              <a:rPr lang="en-US" sz="2000" dirty="0" err="1"/>
              <a:t>Kirtman</a:t>
            </a:r>
            <a:r>
              <a:rPr lang="en-US" sz="2000" dirty="0"/>
              <a:t> et al. 2013</a:t>
            </a:r>
            <a:r>
              <a:rPr lang="en-US" sz="2000" dirty="0" smtClean="0"/>
              <a:t>): </a:t>
            </a:r>
          </a:p>
          <a:p>
            <a:pPr>
              <a:lnSpc>
                <a:spcPct val="120000"/>
              </a:lnSpc>
            </a:pPr>
            <a:r>
              <a:rPr lang="en-US" dirty="0" smtClean="0"/>
              <a:t>   </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15</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sp>
        <p:nvSpPr>
          <p:cNvPr id="6" name="TextBox 5"/>
          <p:cNvSpPr txBox="1"/>
          <p:nvPr/>
        </p:nvSpPr>
        <p:spPr>
          <a:xfrm>
            <a:off x="365132" y="2151077"/>
            <a:ext cx="8620125" cy="3447098"/>
          </a:xfrm>
          <a:prstGeom prst="rect">
            <a:avLst/>
          </a:prstGeom>
          <a:noFill/>
          <a:ln>
            <a:noFill/>
          </a:ln>
        </p:spPr>
        <p:txBody>
          <a:bodyPr wrap="square" rtlCol="0">
            <a:spAutoFit/>
          </a:bodyPr>
          <a:lstStyle/>
          <a:p>
            <a:pPr marL="180975" lvl="1" indent="0">
              <a:buNone/>
            </a:pPr>
            <a:r>
              <a:rPr lang="en-US" sz="2000" i="1" dirty="0"/>
              <a:t>Volcanic eruptions are a potential source of uncertainty in our predictions.</a:t>
            </a:r>
          </a:p>
          <a:p>
            <a:endParaRPr lang="en-US" sz="2000" i="1" dirty="0"/>
          </a:p>
          <a:p>
            <a:pPr marL="180975" lvl="1" indent="0">
              <a:buNone/>
            </a:pPr>
            <a:r>
              <a:rPr lang="en-US" sz="2000" i="1" dirty="0"/>
              <a:t>Eruptions cannot be predicted in advance, but they will occur, causing </a:t>
            </a:r>
            <a:r>
              <a:rPr lang="en-US" sz="2000" i="1" dirty="0" err="1"/>
              <a:t>shortterm</a:t>
            </a:r>
            <a:r>
              <a:rPr lang="en-US" sz="2000" i="1" dirty="0"/>
              <a:t> climatic impacts on both local and global scales. </a:t>
            </a:r>
          </a:p>
          <a:p>
            <a:endParaRPr lang="en-US" sz="2000" i="1" dirty="0"/>
          </a:p>
          <a:p>
            <a:pPr marL="180975" lvl="1" indent="0">
              <a:buNone/>
            </a:pPr>
            <a:r>
              <a:rPr lang="en-US" sz="2000" i="1" dirty="0"/>
              <a:t>In principle, this potential uncertainty can be accounted for by including random eruptions, or eruptions based on some scenario in our near-term ensemble climate predictions. </a:t>
            </a:r>
          </a:p>
          <a:p>
            <a:endParaRPr lang="en-US" sz="2000" i="1" dirty="0"/>
          </a:p>
          <a:p>
            <a:pPr marL="180975" lvl="1" indent="0">
              <a:buNone/>
            </a:pPr>
            <a:r>
              <a:rPr lang="en-US" sz="2000" b="1" i="1" dirty="0"/>
              <a:t>This area of research needs further exploration.</a:t>
            </a:r>
          </a:p>
          <a:p>
            <a:endParaRPr lang="en-US" dirty="0"/>
          </a:p>
        </p:txBody>
      </p:sp>
    </p:spTree>
    <p:extLst>
      <p:ext uri="{BB962C8B-B14F-4D97-AF65-F5344CB8AC3E}">
        <p14:creationId xmlns:p14="http://schemas.microsoft.com/office/powerpoint/2010/main" val="10644074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0" y="323364"/>
            <a:ext cx="8318199" cy="369332"/>
          </a:xfrm>
        </p:spPr>
        <p:txBody>
          <a:bodyPr/>
          <a:lstStyle/>
          <a:p>
            <a:r>
              <a:rPr lang="en-US" dirty="0" err="1" smtClean="0"/>
              <a:t>Bjerknes</a:t>
            </a:r>
            <a:r>
              <a:rPr lang="en-US" dirty="0" smtClean="0"/>
              <a:t> Fast Track Initiative</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16</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pic>
        <p:nvPicPr>
          <p:cNvPr id="7" name="Picture 6" descr="fti_propos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6" y="870992"/>
            <a:ext cx="4216401" cy="5931442"/>
          </a:xfrm>
          <a:prstGeom prst="rect">
            <a:avLst/>
          </a:prstGeom>
        </p:spPr>
      </p:pic>
      <p:sp>
        <p:nvSpPr>
          <p:cNvPr id="8" name="Content Placeholder 2"/>
          <p:cNvSpPr>
            <a:spLocks noGrp="1"/>
          </p:cNvSpPr>
          <p:nvPr>
            <p:ph idx="1"/>
          </p:nvPr>
        </p:nvSpPr>
        <p:spPr>
          <a:xfrm>
            <a:off x="4675502" y="885472"/>
            <a:ext cx="4357373" cy="5681041"/>
          </a:xfrm>
        </p:spPr>
        <p:txBody>
          <a:bodyPr>
            <a:normAutofit/>
          </a:bodyPr>
          <a:lstStyle/>
          <a:p>
            <a:pPr>
              <a:lnSpc>
                <a:spcPct val="120000"/>
              </a:lnSpc>
            </a:pPr>
            <a:r>
              <a:rPr lang="en-US" sz="2000" u="sng" dirty="0" smtClean="0"/>
              <a:t>Objective</a:t>
            </a:r>
            <a:r>
              <a:rPr lang="en-US" sz="2000" dirty="0" smtClean="0"/>
              <a:t> </a:t>
            </a:r>
            <a:endParaRPr lang="en-US" sz="2000" dirty="0" smtClean="0"/>
          </a:p>
          <a:p>
            <a:pPr>
              <a:lnSpc>
                <a:spcPct val="120000"/>
              </a:lnSpc>
            </a:pPr>
            <a:r>
              <a:rPr lang="en-US" dirty="0" smtClean="0"/>
              <a:t>Demonstrate </a:t>
            </a:r>
            <a:r>
              <a:rPr lang="en-US" dirty="0" smtClean="0"/>
              <a:t>that it’s possible to account for future volcanic forcing uncertainty in probabilistic climate </a:t>
            </a:r>
            <a:r>
              <a:rPr lang="en-US" dirty="0" smtClean="0"/>
              <a:t>asses</a:t>
            </a:r>
            <a:r>
              <a:rPr lang="en-US" dirty="0" smtClean="0"/>
              <a:t>sments        (</a:t>
            </a:r>
            <a:r>
              <a:rPr lang="en-US" dirty="0"/>
              <a:t>proof-of-</a:t>
            </a:r>
            <a:r>
              <a:rPr lang="en-US" dirty="0" smtClean="0"/>
              <a:t>concept</a:t>
            </a:r>
            <a:r>
              <a:rPr lang="en-US" dirty="0" smtClean="0"/>
              <a:t>). </a:t>
            </a:r>
            <a:endParaRPr lang="en-US" dirty="0" smtClean="0"/>
          </a:p>
          <a:p>
            <a:pPr>
              <a:lnSpc>
                <a:spcPct val="120000"/>
              </a:lnSpc>
            </a:pPr>
            <a:endParaRPr lang="en-US" sz="1000" dirty="0"/>
          </a:p>
          <a:p>
            <a:pPr>
              <a:lnSpc>
                <a:spcPct val="120000"/>
              </a:lnSpc>
            </a:pPr>
            <a:r>
              <a:rPr lang="en-US" dirty="0"/>
              <a:t>I</a:t>
            </a:r>
            <a:r>
              <a:rPr lang="en-US" dirty="0" smtClean="0"/>
              <a:t>dentify </a:t>
            </a:r>
            <a:r>
              <a:rPr lang="en-US" dirty="0" smtClean="0"/>
              <a:t>socio-economically relevant aspects of climate change projections for which</a:t>
            </a:r>
            <a:r>
              <a:rPr lang="en-US" dirty="0" smtClean="0"/>
              <a:t> </a:t>
            </a:r>
            <a:r>
              <a:rPr lang="en-US" dirty="0" smtClean="0"/>
              <a:t>the </a:t>
            </a:r>
            <a:r>
              <a:rPr lang="en-US" dirty="0" smtClean="0"/>
              <a:t>inclusion </a:t>
            </a:r>
            <a:r>
              <a:rPr lang="en-US" dirty="0" smtClean="0"/>
              <a:t>of </a:t>
            </a:r>
            <a:r>
              <a:rPr lang="en-US" dirty="0" smtClean="0"/>
              <a:t>volcanic effects </a:t>
            </a:r>
            <a:r>
              <a:rPr lang="en-US" dirty="0" smtClean="0"/>
              <a:t>makes </a:t>
            </a:r>
            <a:r>
              <a:rPr lang="en-US" dirty="0" smtClean="0"/>
              <a:t>a significant difference.</a:t>
            </a:r>
          </a:p>
          <a:p>
            <a:pPr>
              <a:lnSpc>
                <a:spcPct val="120000"/>
              </a:lnSpc>
            </a:pPr>
            <a:endParaRPr lang="en-US" sz="1000" dirty="0"/>
          </a:p>
          <a:p>
            <a:pPr>
              <a:lnSpc>
                <a:spcPct val="120000"/>
              </a:lnSpc>
            </a:pPr>
            <a:r>
              <a:rPr lang="en-US" sz="2000" u="sng" dirty="0" smtClean="0"/>
              <a:t>Approach</a:t>
            </a:r>
            <a:r>
              <a:rPr lang="en-US" sz="2000" dirty="0" smtClean="0"/>
              <a:t> </a:t>
            </a:r>
          </a:p>
          <a:p>
            <a:pPr>
              <a:lnSpc>
                <a:spcPct val="120000"/>
              </a:lnSpc>
            </a:pPr>
            <a:r>
              <a:rPr lang="en-US" dirty="0"/>
              <a:t>Perform a large ensemble of 21</a:t>
            </a:r>
            <a:r>
              <a:rPr lang="en-US" baseline="30000" dirty="0"/>
              <a:t>st</a:t>
            </a:r>
            <a:r>
              <a:rPr lang="en-US" dirty="0"/>
              <a:t> Century </a:t>
            </a:r>
            <a:r>
              <a:rPr lang="en-US" dirty="0" smtClean="0"/>
              <a:t>simulations </a:t>
            </a:r>
            <a:r>
              <a:rPr lang="en-US" dirty="0"/>
              <a:t>that sample </a:t>
            </a:r>
            <a:r>
              <a:rPr lang="en-US" dirty="0" smtClean="0"/>
              <a:t>from a proxy-constrained probability space of future volcanic forcing</a:t>
            </a:r>
            <a:r>
              <a:rPr lang="en-US" dirty="0" smtClean="0"/>
              <a:t>.  </a:t>
            </a:r>
            <a:endParaRPr lang="en-US" dirty="0"/>
          </a:p>
        </p:txBody>
      </p:sp>
      <p:sp>
        <p:nvSpPr>
          <p:cNvPr id="9" name="TextBox 8"/>
          <p:cNvSpPr txBox="1"/>
          <p:nvPr/>
        </p:nvSpPr>
        <p:spPr>
          <a:xfrm rot="19812629">
            <a:off x="2857502" y="5984876"/>
            <a:ext cx="1480255" cy="369332"/>
          </a:xfrm>
          <a:prstGeom prst="rect">
            <a:avLst/>
          </a:prstGeom>
          <a:noFill/>
        </p:spPr>
        <p:txBody>
          <a:bodyPr wrap="none" rtlCol="0">
            <a:spAutoFit/>
          </a:bodyPr>
          <a:lstStyle/>
          <a:p>
            <a:r>
              <a:rPr lang="en-US" dirty="0" smtClean="0">
                <a:solidFill>
                  <a:srgbClr val="FF0000"/>
                </a:solidFill>
              </a:rPr>
              <a:t>APPROVED</a:t>
            </a:r>
          </a:p>
        </p:txBody>
      </p:sp>
    </p:spTree>
    <p:extLst>
      <p:ext uri="{BB962C8B-B14F-4D97-AF65-F5344CB8AC3E}">
        <p14:creationId xmlns:p14="http://schemas.microsoft.com/office/powerpoint/2010/main" val="26423831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E548F1-6D36-4902-B57A-69A845AA9B7E}" type="slidenum">
              <a:rPr lang="nb-NO" smtClean="0"/>
              <a:t>17</a:t>
            </a:fld>
            <a:endParaRPr lang="nb-NO"/>
          </a:p>
        </p:txBody>
      </p:sp>
      <p:sp>
        <p:nvSpPr>
          <p:cNvPr id="5" name="TextBox 4"/>
          <p:cNvSpPr txBox="1"/>
          <p:nvPr/>
        </p:nvSpPr>
        <p:spPr>
          <a:xfrm>
            <a:off x="563564" y="2872951"/>
            <a:ext cx="7866062" cy="595035"/>
          </a:xfrm>
          <a:prstGeom prst="rect">
            <a:avLst/>
          </a:prstGeom>
          <a:noFill/>
        </p:spPr>
        <p:txBody>
          <a:bodyPr wrap="square" rtlCol="0">
            <a:spAutoFit/>
          </a:bodyPr>
          <a:lstStyle/>
          <a:p>
            <a:pPr algn="ctr">
              <a:lnSpc>
                <a:spcPct val="120000"/>
              </a:lnSpc>
            </a:pPr>
            <a:r>
              <a:rPr lang="en-US" sz="2800" dirty="0" smtClean="0"/>
              <a:t>How to </a:t>
            </a:r>
            <a:r>
              <a:rPr lang="en-US" sz="2800" dirty="0" smtClean="0"/>
              <a:t>include volcanoes in climate projections?</a:t>
            </a:r>
            <a:endParaRPr lang="en-US" sz="2800" dirty="0"/>
          </a:p>
        </p:txBody>
      </p:sp>
    </p:spTree>
    <p:extLst>
      <p:ext uri="{BB962C8B-B14F-4D97-AF65-F5344CB8AC3E}">
        <p14:creationId xmlns:p14="http://schemas.microsoft.com/office/powerpoint/2010/main" val="3880476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Construction of </a:t>
            </a:r>
            <a:r>
              <a:rPr lang="en-US" dirty="0" smtClean="0"/>
              <a:t>proxy-based volcanic </a:t>
            </a:r>
            <a:r>
              <a:rPr lang="en-US" dirty="0" smtClean="0"/>
              <a:t>forcing futures </a:t>
            </a:r>
            <a:endParaRPr lang="en-US" dirty="0"/>
          </a:p>
        </p:txBody>
      </p:sp>
      <p:sp>
        <p:nvSpPr>
          <p:cNvPr id="3" name="Content Placeholder 2"/>
          <p:cNvSpPr>
            <a:spLocks noGrp="1"/>
          </p:cNvSpPr>
          <p:nvPr>
            <p:ph idx="1"/>
          </p:nvPr>
        </p:nvSpPr>
        <p:spPr>
          <a:xfrm>
            <a:off x="540069" y="980727"/>
            <a:ext cx="7709632" cy="5681041"/>
          </a:xfrm>
        </p:spPr>
        <p:txBody>
          <a:bodyPr>
            <a:normAutofit/>
          </a:bodyPr>
          <a:lstStyle/>
          <a:p>
            <a:pPr>
              <a:lnSpc>
                <a:spcPct val="120000"/>
              </a:lnSpc>
            </a:pPr>
            <a:r>
              <a:rPr lang="en-US" dirty="0" smtClean="0"/>
              <a:t>Step 1 – </a:t>
            </a:r>
            <a:r>
              <a:rPr lang="en-US" dirty="0" smtClean="0"/>
              <a:t>establish </a:t>
            </a:r>
            <a:r>
              <a:rPr lang="en-US" dirty="0" smtClean="0"/>
              <a:t>catalogue </a:t>
            </a:r>
            <a:r>
              <a:rPr lang="en-US" dirty="0"/>
              <a:t>of historical </a:t>
            </a:r>
            <a:r>
              <a:rPr lang="en-US" dirty="0" smtClean="0"/>
              <a:t>eruptions</a:t>
            </a:r>
            <a:endParaRPr lang="en-US" dirty="0" smtClean="0"/>
          </a:p>
          <a:p>
            <a:pPr marL="285750" indent="-285750">
              <a:lnSpc>
                <a:spcPct val="120000"/>
              </a:lnSpc>
              <a:buFont typeface="Arial"/>
              <a:buChar char="•"/>
            </a:pPr>
            <a:r>
              <a:rPr lang="en-US" b="1" dirty="0" smtClean="0"/>
              <a:t>283 historical eruptions events </a:t>
            </a:r>
            <a:r>
              <a:rPr lang="en-US" dirty="0" smtClean="0"/>
              <a:t>over last </a:t>
            </a:r>
            <a:r>
              <a:rPr lang="en-US" b="1" dirty="0" smtClean="0"/>
              <a:t>2,500 years </a:t>
            </a:r>
            <a:r>
              <a:rPr lang="en-US" dirty="0" smtClean="0"/>
              <a:t>with information on </a:t>
            </a:r>
            <a:r>
              <a:rPr lang="en-US" b="1" dirty="0" smtClean="0"/>
              <a:t>magnitude</a:t>
            </a:r>
            <a:r>
              <a:rPr lang="en-US" dirty="0" smtClean="0"/>
              <a:t> (maximum stratospheric volcanic aerosol load) and </a:t>
            </a:r>
            <a:r>
              <a:rPr lang="en-US" b="1" dirty="0" smtClean="0"/>
              <a:t>location</a:t>
            </a:r>
            <a:r>
              <a:rPr lang="en-US" dirty="0" smtClean="0"/>
              <a:t> (tropical </a:t>
            </a:r>
            <a:r>
              <a:rPr lang="en-US" dirty="0" err="1" smtClean="0"/>
              <a:t>vs</a:t>
            </a:r>
            <a:r>
              <a:rPr lang="en-US" dirty="0" smtClean="0"/>
              <a:t> NH/SH extratropical)</a:t>
            </a:r>
          </a:p>
        </p:txBody>
      </p:sp>
      <p:sp>
        <p:nvSpPr>
          <p:cNvPr id="4" name="Slide Number Placeholder 3"/>
          <p:cNvSpPr>
            <a:spLocks noGrp="1"/>
          </p:cNvSpPr>
          <p:nvPr>
            <p:ph type="sldNum" sz="quarter" idx="12"/>
          </p:nvPr>
        </p:nvSpPr>
        <p:spPr/>
        <p:txBody>
          <a:bodyPr/>
          <a:lstStyle/>
          <a:p>
            <a:fld id="{0AE548F1-6D36-4902-B57A-69A845AA9B7E}" type="slidenum">
              <a:rPr lang="nb-NO" smtClean="0"/>
              <a:t>18</a:t>
            </a:fld>
            <a:endParaRPr lang="nb-NO"/>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366" y="2452181"/>
            <a:ext cx="6830876" cy="4170563"/>
          </a:xfrm>
          <a:prstGeom prst="rect">
            <a:avLst/>
          </a:prstGeom>
        </p:spPr>
      </p:pic>
      <p:sp>
        <p:nvSpPr>
          <p:cNvPr id="6" name="TextBox 5"/>
          <p:cNvSpPr txBox="1"/>
          <p:nvPr/>
        </p:nvSpPr>
        <p:spPr>
          <a:xfrm>
            <a:off x="7466117" y="5401251"/>
            <a:ext cx="2097866" cy="738664"/>
          </a:xfrm>
          <a:prstGeom prst="rect">
            <a:avLst/>
          </a:prstGeom>
          <a:noFill/>
        </p:spPr>
        <p:txBody>
          <a:bodyPr wrap="square" rtlCol="0">
            <a:spAutoFit/>
          </a:bodyPr>
          <a:lstStyle/>
          <a:p>
            <a:r>
              <a:rPr lang="en-US" sz="1400" dirty="0" smtClean="0"/>
              <a:t>data source: </a:t>
            </a:r>
          </a:p>
          <a:p>
            <a:r>
              <a:rPr lang="en-US" sz="1400" dirty="0" err="1" smtClean="0"/>
              <a:t>Sigl</a:t>
            </a:r>
            <a:r>
              <a:rPr lang="en-US" sz="1400" dirty="0" smtClean="0"/>
              <a:t> et al. 2015, </a:t>
            </a:r>
          </a:p>
          <a:p>
            <a:r>
              <a:rPr lang="en-US" sz="1400" dirty="0" smtClean="0"/>
              <a:t>Nature</a:t>
            </a:r>
            <a:endParaRPr lang="en-US" sz="1400" dirty="0"/>
          </a:p>
        </p:txBody>
      </p:sp>
      <p:sp>
        <p:nvSpPr>
          <p:cNvPr id="7" name="TextBox 6"/>
          <p:cNvSpPr txBox="1"/>
          <p:nvPr/>
        </p:nvSpPr>
        <p:spPr>
          <a:xfrm>
            <a:off x="2298633" y="6547988"/>
            <a:ext cx="3654429" cy="307777"/>
          </a:xfrm>
          <a:prstGeom prst="rect">
            <a:avLst/>
          </a:prstGeom>
          <a:noFill/>
        </p:spPr>
        <p:txBody>
          <a:bodyPr wrap="square" rtlCol="0">
            <a:spAutoFit/>
          </a:bodyPr>
          <a:lstStyle/>
          <a:p>
            <a:r>
              <a:rPr lang="en-US" sz="1400" dirty="0" smtClean="0"/>
              <a:t>Stratospheric volcanic </a:t>
            </a:r>
            <a:r>
              <a:rPr lang="en-US" sz="1400" dirty="0" smtClean="0"/>
              <a:t>aerosol </a:t>
            </a:r>
            <a:r>
              <a:rPr lang="en-US" sz="1400" dirty="0" smtClean="0"/>
              <a:t>mass</a:t>
            </a:r>
            <a:r>
              <a:rPr lang="en-US" sz="1400" dirty="0" smtClean="0"/>
              <a:t> </a:t>
            </a:r>
            <a:r>
              <a:rPr lang="en-US" sz="1400" dirty="0" smtClean="0"/>
              <a:t>(</a:t>
            </a:r>
            <a:r>
              <a:rPr lang="en-US" sz="1400" dirty="0" err="1" smtClean="0"/>
              <a:t>Tg</a:t>
            </a:r>
            <a:r>
              <a:rPr lang="en-US" sz="1400" dirty="0" smtClean="0"/>
              <a:t>) </a:t>
            </a:r>
            <a:endParaRPr lang="en-US" sz="1400" dirty="0"/>
          </a:p>
        </p:txBody>
      </p:sp>
      <p:sp>
        <p:nvSpPr>
          <p:cNvPr id="8" name="TextBox 7"/>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a:t>
            </a:r>
            <a:r>
              <a:rPr lang="en-US" sz="1200" dirty="0" smtClean="0"/>
              <a:t>Methods</a:t>
            </a:r>
            <a:r>
              <a:rPr lang="en-US" sz="1200" dirty="0" smtClean="0">
                <a:solidFill>
                  <a:schemeClr val="accent4">
                    <a:lumMod val="75000"/>
                    <a:lumOff val="25000"/>
                  </a:schemeClr>
                </a:solidFill>
              </a:rPr>
              <a:t>                    Results                    Summary</a:t>
            </a:r>
            <a:endParaRPr lang="en-US" sz="1200" dirty="0">
              <a:solidFill>
                <a:schemeClr val="accent4">
                  <a:lumMod val="75000"/>
                  <a:lumOff val="25000"/>
                </a:schemeClr>
              </a:solidFill>
            </a:endParaRPr>
          </a:p>
        </p:txBody>
      </p:sp>
      <p:sp>
        <p:nvSpPr>
          <p:cNvPr id="9" name="TextBox 8"/>
          <p:cNvSpPr txBox="1"/>
          <p:nvPr/>
        </p:nvSpPr>
        <p:spPr>
          <a:xfrm>
            <a:off x="3452769" y="6103947"/>
            <a:ext cx="1029428" cy="184666"/>
          </a:xfrm>
          <a:prstGeom prst="rect">
            <a:avLst/>
          </a:prstGeom>
          <a:solidFill>
            <a:schemeClr val="bg1">
              <a:alpha val="70000"/>
            </a:schemeClr>
          </a:solidFill>
        </p:spPr>
        <p:txBody>
          <a:bodyPr wrap="none" lIns="0" tIns="0" rIns="0" bIns="0" rtlCol="0">
            <a:spAutoFit/>
          </a:bodyPr>
          <a:lstStyle/>
          <a:p>
            <a:r>
              <a:rPr lang="en-US" sz="1200" dirty="0" smtClean="0"/>
              <a:t>Year of century</a:t>
            </a:r>
            <a:endParaRPr lang="en-US" sz="1200" dirty="0"/>
          </a:p>
        </p:txBody>
      </p:sp>
    </p:spTree>
    <p:extLst>
      <p:ext uri="{BB962C8B-B14F-4D97-AF65-F5344CB8AC3E}">
        <p14:creationId xmlns:p14="http://schemas.microsoft.com/office/powerpoint/2010/main" val="20262168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Construction of </a:t>
            </a:r>
            <a:r>
              <a:rPr lang="en-US" dirty="0" smtClean="0"/>
              <a:t>proxy-based volcanic </a:t>
            </a:r>
            <a:r>
              <a:rPr lang="en-US" dirty="0" smtClean="0"/>
              <a:t>forcing futures </a:t>
            </a:r>
            <a:endParaRPr lang="en-US" dirty="0"/>
          </a:p>
        </p:txBody>
      </p:sp>
      <p:sp>
        <p:nvSpPr>
          <p:cNvPr id="3" name="Content Placeholder 2"/>
          <p:cNvSpPr>
            <a:spLocks noGrp="1"/>
          </p:cNvSpPr>
          <p:nvPr>
            <p:ph idx="1"/>
          </p:nvPr>
        </p:nvSpPr>
        <p:spPr>
          <a:xfrm>
            <a:off x="540069" y="980727"/>
            <a:ext cx="7709632" cy="5681041"/>
          </a:xfrm>
        </p:spPr>
        <p:txBody>
          <a:bodyPr>
            <a:normAutofit/>
          </a:bodyPr>
          <a:lstStyle/>
          <a:p>
            <a:pPr>
              <a:lnSpc>
                <a:spcPct val="120000"/>
              </a:lnSpc>
            </a:pPr>
            <a:r>
              <a:rPr lang="en-US" dirty="0" smtClean="0">
                <a:solidFill>
                  <a:schemeClr val="bg1">
                    <a:lumMod val="65000"/>
                  </a:schemeClr>
                </a:solidFill>
              </a:rPr>
              <a:t>Step 1 – </a:t>
            </a:r>
            <a:r>
              <a:rPr lang="en-US" dirty="0" smtClean="0">
                <a:solidFill>
                  <a:schemeClr val="bg1">
                    <a:lumMod val="65000"/>
                  </a:schemeClr>
                </a:solidFill>
              </a:rPr>
              <a:t>establish catalogu</a:t>
            </a:r>
            <a:r>
              <a:rPr lang="en-US" dirty="0" smtClean="0">
                <a:solidFill>
                  <a:schemeClr val="bg1">
                    <a:lumMod val="65000"/>
                  </a:schemeClr>
                </a:solidFill>
              </a:rPr>
              <a:t>e of </a:t>
            </a:r>
            <a:r>
              <a:rPr lang="en-US" dirty="0" smtClean="0">
                <a:solidFill>
                  <a:schemeClr val="bg1">
                    <a:lumMod val="65000"/>
                  </a:schemeClr>
                </a:solidFill>
              </a:rPr>
              <a:t>historical eruptions</a:t>
            </a:r>
          </a:p>
          <a:p>
            <a:pPr marL="285750" indent="-285750">
              <a:lnSpc>
                <a:spcPct val="120000"/>
              </a:lnSpc>
              <a:buFont typeface="Arial"/>
              <a:buChar char="•"/>
            </a:pPr>
            <a:r>
              <a:rPr lang="en-US" b="1" dirty="0" smtClean="0">
                <a:solidFill>
                  <a:schemeClr val="bg1">
                    <a:lumMod val="65000"/>
                  </a:schemeClr>
                </a:solidFill>
              </a:rPr>
              <a:t>283 historical eruptions events </a:t>
            </a:r>
            <a:r>
              <a:rPr lang="en-US" dirty="0" smtClean="0">
                <a:solidFill>
                  <a:schemeClr val="bg1">
                    <a:lumMod val="65000"/>
                  </a:schemeClr>
                </a:solidFill>
              </a:rPr>
              <a:t>over last </a:t>
            </a:r>
            <a:r>
              <a:rPr lang="en-US" b="1" dirty="0" smtClean="0">
                <a:solidFill>
                  <a:schemeClr val="bg1">
                    <a:lumMod val="65000"/>
                  </a:schemeClr>
                </a:solidFill>
              </a:rPr>
              <a:t>2,500 years </a:t>
            </a:r>
            <a:r>
              <a:rPr lang="en-US" dirty="0" smtClean="0">
                <a:solidFill>
                  <a:schemeClr val="bg1">
                    <a:lumMod val="65000"/>
                  </a:schemeClr>
                </a:solidFill>
              </a:rPr>
              <a:t>with information on </a:t>
            </a:r>
            <a:r>
              <a:rPr lang="en-US" b="1" dirty="0" smtClean="0">
                <a:solidFill>
                  <a:schemeClr val="bg1">
                    <a:lumMod val="65000"/>
                  </a:schemeClr>
                </a:solidFill>
              </a:rPr>
              <a:t>magnitude</a:t>
            </a:r>
            <a:r>
              <a:rPr lang="en-US" dirty="0" smtClean="0">
                <a:solidFill>
                  <a:schemeClr val="bg1">
                    <a:lumMod val="65000"/>
                  </a:schemeClr>
                </a:solidFill>
              </a:rPr>
              <a:t> (maximum stratospheric volcanic aerosol load) and </a:t>
            </a:r>
            <a:r>
              <a:rPr lang="en-US" b="1" dirty="0" smtClean="0">
                <a:solidFill>
                  <a:schemeClr val="bg1">
                    <a:lumMod val="65000"/>
                  </a:schemeClr>
                </a:solidFill>
              </a:rPr>
              <a:t>location</a:t>
            </a:r>
            <a:r>
              <a:rPr lang="en-US" dirty="0" smtClean="0">
                <a:solidFill>
                  <a:schemeClr val="bg1">
                    <a:lumMod val="65000"/>
                  </a:schemeClr>
                </a:solidFill>
              </a:rPr>
              <a:t> (tropical </a:t>
            </a:r>
            <a:r>
              <a:rPr lang="en-US" dirty="0" err="1" smtClean="0">
                <a:solidFill>
                  <a:schemeClr val="bg1">
                    <a:lumMod val="65000"/>
                  </a:schemeClr>
                </a:solidFill>
              </a:rPr>
              <a:t>vs</a:t>
            </a:r>
            <a:r>
              <a:rPr lang="en-US" dirty="0" smtClean="0">
                <a:solidFill>
                  <a:schemeClr val="bg1">
                    <a:lumMod val="65000"/>
                  </a:schemeClr>
                </a:solidFill>
              </a:rPr>
              <a:t> NH/SH extratropical)</a:t>
            </a:r>
          </a:p>
          <a:p>
            <a:pPr marL="285750" indent="-285750">
              <a:lnSpc>
                <a:spcPct val="120000"/>
              </a:lnSpc>
              <a:buFont typeface="Arial"/>
              <a:buChar char="•"/>
            </a:pPr>
            <a:endParaRPr lang="en-US" sz="1000" dirty="0"/>
          </a:p>
          <a:p>
            <a:pPr>
              <a:lnSpc>
                <a:spcPct val="120000"/>
              </a:lnSpc>
            </a:pPr>
            <a:r>
              <a:rPr lang="en-US" dirty="0"/>
              <a:t>Step 2 – create 21</a:t>
            </a:r>
            <a:r>
              <a:rPr lang="en-US" baseline="30000" dirty="0"/>
              <a:t>st</a:t>
            </a:r>
            <a:r>
              <a:rPr lang="en-US" dirty="0"/>
              <a:t> Century eruption chronologies by re-sampling</a:t>
            </a:r>
          </a:p>
          <a:p>
            <a:pPr marL="285750" indent="-285750">
              <a:lnSpc>
                <a:spcPct val="120000"/>
              </a:lnSpc>
              <a:buFont typeface="Arial"/>
              <a:buChar char="•"/>
            </a:pPr>
            <a:r>
              <a:rPr lang="en-US" dirty="0"/>
              <a:t>for each month, test if one or more of the 283 historical eruption events are triggered – use pseudo-random numbers and assume probability of 1/(2500x12) for each event (i.e. 2,500-year return period)</a:t>
            </a:r>
          </a:p>
          <a:p>
            <a:pPr marL="285750" indent="-285750">
              <a:lnSpc>
                <a:spcPct val="140000"/>
              </a:lnSpc>
              <a:buFont typeface="Arial"/>
              <a:buChar char="•"/>
            </a:pPr>
            <a:r>
              <a:rPr lang="en-US" dirty="0"/>
              <a:t>repeat for a total of 60 forcing futures  </a:t>
            </a:r>
          </a:p>
          <a:p>
            <a:pPr>
              <a:lnSpc>
                <a:spcPct val="120000"/>
              </a:lnSpc>
            </a:pPr>
            <a:endParaRPr lang="en-US" dirty="0" smtClean="0"/>
          </a:p>
        </p:txBody>
      </p:sp>
      <p:sp>
        <p:nvSpPr>
          <p:cNvPr id="4" name="Slide Number Placeholder 3"/>
          <p:cNvSpPr>
            <a:spLocks noGrp="1"/>
          </p:cNvSpPr>
          <p:nvPr>
            <p:ph type="sldNum" sz="quarter" idx="12"/>
          </p:nvPr>
        </p:nvSpPr>
        <p:spPr/>
        <p:txBody>
          <a:bodyPr/>
          <a:lstStyle/>
          <a:p>
            <a:fld id="{0AE548F1-6D36-4902-B57A-69A845AA9B7E}" type="slidenum">
              <a:rPr lang="nb-NO" smtClean="0"/>
              <a:t>19</a:t>
            </a:fld>
            <a:endParaRPr lang="nb-NO"/>
          </a:p>
        </p:txBody>
      </p:sp>
      <p:sp>
        <p:nvSpPr>
          <p:cNvPr id="8" name="TextBox 7"/>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a:t>
            </a:r>
            <a:r>
              <a:rPr lang="en-US" sz="1200" dirty="0" smtClean="0"/>
              <a:t>Methods</a:t>
            </a:r>
            <a:r>
              <a:rPr lang="en-US" sz="1200" dirty="0" smtClean="0">
                <a:solidFill>
                  <a:schemeClr val="accent4">
                    <a:lumMod val="75000"/>
                    <a:lumOff val="25000"/>
                  </a:schemeClr>
                </a:solidFill>
              </a:rPr>
              <a:t>                    Results                    Summary</a:t>
            </a:r>
            <a:endParaRPr lang="en-US" sz="1200" dirty="0">
              <a:solidFill>
                <a:schemeClr val="accent4">
                  <a:lumMod val="75000"/>
                  <a:lumOff val="25000"/>
                </a:schemeClr>
              </a:solidFill>
            </a:endParaRPr>
          </a:p>
        </p:txBody>
      </p:sp>
      <p:pic>
        <p:nvPicPr>
          <p:cNvPr id="9" name="Picture 8" descr="dic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799" y="3746604"/>
            <a:ext cx="583009" cy="722312"/>
          </a:xfrm>
          <a:prstGeom prst="rect">
            <a:avLst/>
          </a:prstGeom>
        </p:spPr>
      </p:pic>
    </p:spTree>
    <p:extLst>
      <p:ext uri="{BB962C8B-B14F-4D97-AF65-F5344CB8AC3E}">
        <p14:creationId xmlns:p14="http://schemas.microsoft.com/office/powerpoint/2010/main" val="40051338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Outline</a:t>
            </a:r>
            <a:endParaRPr lang="en-US" dirty="0"/>
          </a:p>
        </p:txBody>
      </p:sp>
      <p:sp>
        <p:nvSpPr>
          <p:cNvPr id="3" name="Content Placeholder 2"/>
          <p:cNvSpPr>
            <a:spLocks noGrp="1"/>
          </p:cNvSpPr>
          <p:nvPr>
            <p:ph idx="1"/>
          </p:nvPr>
        </p:nvSpPr>
        <p:spPr>
          <a:xfrm>
            <a:off x="540068" y="980727"/>
            <a:ext cx="7484745" cy="5681041"/>
          </a:xfrm>
        </p:spPr>
        <p:txBody>
          <a:bodyPr>
            <a:normAutofit/>
          </a:bodyPr>
          <a:lstStyle/>
          <a:p>
            <a:pPr>
              <a:lnSpc>
                <a:spcPct val="120000"/>
              </a:lnSpc>
            </a:pPr>
            <a:endParaRPr lang="en-US" dirty="0" smtClean="0"/>
          </a:p>
          <a:p>
            <a:pPr>
              <a:lnSpc>
                <a:spcPct val="120000"/>
              </a:lnSpc>
            </a:pPr>
            <a:r>
              <a:rPr lang="en-US" dirty="0" smtClean="0"/>
              <a:t>Background </a:t>
            </a:r>
          </a:p>
          <a:p>
            <a:pPr marL="285750" indent="-285750">
              <a:lnSpc>
                <a:spcPct val="120000"/>
              </a:lnSpc>
              <a:buFont typeface="Arial"/>
              <a:buChar char="•"/>
            </a:pPr>
            <a:r>
              <a:rPr lang="en-US" dirty="0" smtClean="0"/>
              <a:t>Volcanic impact on climate</a:t>
            </a:r>
          </a:p>
          <a:p>
            <a:pPr marL="285750" indent="-285750">
              <a:lnSpc>
                <a:spcPct val="120000"/>
              </a:lnSpc>
              <a:buFont typeface="Arial"/>
              <a:buChar char="•"/>
            </a:pPr>
            <a:r>
              <a:rPr lang="en-US" dirty="0" smtClean="0"/>
              <a:t>Future </a:t>
            </a:r>
            <a:r>
              <a:rPr lang="en-US" dirty="0" smtClean="0"/>
              <a:t>climate projections </a:t>
            </a:r>
          </a:p>
          <a:p>
            <a:pPr marL="285750" indent="-285750">
              <a:lnSpc>
                <a:spcPct val="120000"/>
              </a:lnSpc>
              <a:buFont typeface="Arial"/>
              <a:buChar char="•"/>
            </a:pPr>
            <a:endParaRPr lang="en-US" dirty="0"/>
          </a:p>
          <a:p>
            <a:pPr>
              <a:lnSpc>
                <a:spcPct val="120000"/>
              </a:lnSpc>
            </a:pPr>
            <a:r>
              <a:rPr lang="en-US" dirty="0" smtClean="0"/>
              <a:t>Methods </a:t>
            </a:r>
            <a:endParaRPr lang="en-US" dirty="0"/>
          </a:p>
          <a:p>
            <a:pPr marL="285750" indent="-285750">
              <a:lnSpc>
                <a:spcPct val="120000"/>
              </a:lnSpc>
              <a:buFont typeface="Arial"/>
              <a:buChar char="•"/>
            </a:pPr>
            <a:r>
              <a:rPr lang="en-US" dirty="0" smtClean="0"/>
              <a:t>proxy-based future volcanic forcing for use in climate projections</a:t>
            </a:r>
          </a:p>
          <a:p>
            <a:pPr marL="285750" indent="-285750">
              <a:lnSpc>
                <a:spcPct val="120000"/>
              </a:lnSpc>
              <a:buFont typeface="Arial"/>
              <a:buChar char="•"/>
            </a:pPr>
            <a:endParaRPr lang="en-US" dirty="0" smtClean="0"/>
          </a:p>
          <a:p>
            <a:pPr>
              <a:lnSpc>
                <a:spcPct val="120000"/>
              </a:lnSpc>
            </a:pPr>
            <a:r>
              <a:rPr lang="en-US" dirty="0" smtClean="0"/>
              <a:t>Results</a:t>
            </a:r>
            <a:endParaRPr lang="en-US" dirty="0"/>
          </a:p>
          <a:p>
            <a:pPr marL="285750" indent="-285750">
              <a:lnSpc>
                <a:spcPct val="120000"/>
              </a:lnSpc>
              <a:buFont typeface="Arial"/>
              <a:buChar char="•"/>
            </a:pPr>
            <a:r>
              <a:rPr lang="en-US" dirty="0" smtClean="0"/>
              <a:t>21</a:t>
            </a:r>
            <a:r>
              <a:rPr lang="en-US" baseline="30000" dirty="0" smtClean="0"/>
              <a:t>st</a:t>
            </a:r>
            <a:r>
              <a:rPr lang="en-US" dirty="0" smtClean="0"/>
              <a:t> </a:t>
            </a:r>
            <a:r>
              <a:rPr lang="en-US" dirty="0" smtClean="0"/>
              <a:t>Century simulations with proxy-based </a:t>
            </a:r>
            <a:r>
              <a:rPr lang="en-US" dirty="0" smtClean="0"/>
              <a:t>volcanic forcing </a:t>
            </a:r>
            <a:r>
              <a:rPr lang="en-US" dirty="0" smtClean="0"/>
              <a:t>versus </a:t>
            </a:r>
            <a:r>
              <a:rPr lang="en-US" dirty="0" smtClean="0"/>
              <a:t>standard projections</a:t>
            </a:r>
            <a:r>
              <a:rPr lang="en-US" dirty="0" smtClean="0"/>
              <a:t> </a:t>
            </a:r>
            <a:r>
              <a:rPr lang="en-US" dirty="0" smtClean="0"/>
              <a:t>with zero or constant </a:t>
            </a:r>
            <a:r>
              <a:rPr lang="en-US" dirty="0" smtClean="0"/>
              <a:t>volcanic forcing  </a:t>
            </a:r>
            <a:endParaRPr lang="en-US" dirty="0" smtClean="0"/>
          </a:p>
          <a:p>
            <a:pPr>
              <a:lnSpc>
                <a:spcPct val="160000"/>
              </a:lnSpc>
            </a:pPr>
            <a:endParaRPr lang="en-US" dirty="0" smtClean="0"/>
          </a:p>
          <a:p>
            <a:pPr>
              <a:lnSpc>
                <a:spcPct val="160000"/>
              </a:lnSpc>
            </a:pPr>
            <a:endParaRPr lang="en-US" dirty="0" smtClean="0"/>
          </a:p>
        </p:txBody>
      </p:sp>
      <p:sp>
        <p:nvSpPr>
          <p:cNvPr id="4" name="Slide Number Placeholder 3"/>
          <p:cNvSpPr>
            <a:spLocks noGrp="1"/>
          </p:cNvSpPr>
          <p:nvPr>
            <p:ph type="sldNum" sz="quarter" idx="12"/>
          </p:nvPr>
        </p:nvSpPr>
        <p:spPr/>
        <p:txBody>
          <a:bodyPr/>
          <a:lstStyle/>
          <a:p>
            <a:fld id="{0AE548F1-6D36-4902-B57A-69A845AA9B7E}" type="slidenum">
              <a:rPr lang="nb-NO" smtClean="0"/>
              <a:t>2</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t>Outline </a:t>
            </a:r>
            <a:r>
              <a:rPr lang="en-US" sz="1200" dirty="0" smtClean="0">
                <a:solidFill>
                  <a:schemeClr val="accent4">
                    <a:lumMod val="75000"/>
                    <a:lumOff val="25000"/>
                  </a:schemeClr>
                </a:solidFill>
              </a:rPr>
              <a:t>                   Background                    Methods                    Results                    Summary</a:t>
            </a:r>
            <a:endParaRPr lang="en-US" sz="1200" dirty="0">
              <a:solidFill>
                <a:schemeClr val="accent4">
                  <a:lumMod val="75000"/>
                  <a:lumOff val="25000"/>
                </a:schemeClr>
              </a:solidFill>
            </a:endParaRPr>
          </a:p>
        </p:txBody>
      </p:sp>
    </p:spTree>
    <p:extLst>
      <p:ext uri="{BB962C8B-B14F-4D97-AF65-F5344CB8AC3E}">
        <p14:creationId xmlns:p14="http://schemas.microsoft.com/office/powerpoint/2010/main" val="20767203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Construction of </a:t>
            </a:r>
            <a:r>
              <a:rPr lang="en-US" dirty="0" smtClean="0"/>
              <a:t>proxy-based volcanic </a:t>
            </a:r>
            <a:r>
              <a:rPr lang="en-US" dirty="0" smtClean="0"/>
              <a:t>forcing futures </a:t>
            </a:r>
            <a:endParaRPr lang="en-US" dirty="0"/>
          </a:p>
        </p:txBody>
      </p:sp>
      <p:sp>
        <p:nvSpPr>
          <p:cNvPr id="3" name="Content Placeholder 2"/>
          <p:cNvSpPr>
            <a:spLocks noGrp="1"/>
          </p:cNvSpPr>
          <p:nvPr>
            <p:ph idx="1"/>
          </p:nvPr>
        </p:nvSpPr>
        <p:spPr>
          <a:xfrm>
            <a:off x="540069" y="980727"/>
            <a:ext cx="7709632" cy="5681041"/>
          </a:xfrm>
        </p:spPr>
        <p:txBody>
          <a:bodyPr>
            <a:normAutofit/>
          </a:bodyPr>
          <a:lstStyle/>
          <a:p>
            <a:pPr>
              <a:lnSpc>
                <a:spcPct val="120000"/>
              </a:lnSpc>
            </a:pPr>
            <a:r>
              <a:rPr lang="en-US" dirty="0" smtClean="0">
                <a:solidFill>
                  <a:schemeClr val="bg1">
                    <a:lumMod val="65000"/>
                  </a:schemeClr>
                </a:solidFill>
              </a:rPr>
              <a:t>Step 1 – </a:t>
            </a:r>
            <a:r>
              <a:rPr lang="en-US" dirty="0" smtClean="0">
                <a:solidFill>
                  <a:schemeClr val="bg1">
                    <a:lumMod val="65000"/>
                  </a:schemeClr>
                </a:solidFill>
              </a:rPr>
              <a:t>establish catalogu</a:t>
            </a:r>
            <a:r>
              <a:rPr lang="en-US" dirty="0" smtClean="0">
                <a:solidFill>
                  <a:schemeClr val="bg1">
                    <a:lumMod val="65000"/>
                  </a:schemeClr>
                </a:solidFill>
              </a:rPr>
              <a:t>e of </a:t>
            </a:r>
            <a:r>
              <a:rPr lang="en-US" dirty="0" smtClean="0">
                <a:solidFill>
                  <a:schemeClr val="bg1">
                    <a:lumMod val="65000"/>
                  </a:schemeClr>
                </a:solidFill>
              </a:rPr>
              <a:t>historical eruptions</a:t>
            </a:r>
          </a:p>
          <a:p>
            <a:pPr marL="285750" indent="-285750">
              <a:lnSpc>
                <a:spcPct val="120000"/>
              </a:lnSpc>
              <a:buFont typeface="Arial"/>
              <a:buChar char="•"/>
            </a:pPr>
            <a:r>
              <a:rPr lang="en-US" b="1" dirty="0" smtClean="0">
                <a:solidFill>
                  <a:schemeClr val="bg1">
                    <a:lumMod val="65000"/>
                  </a:schemeClr>
                </a:solidFill>
              </a:rPr>
              <a:t>283 historical eruptions events </a:t>
            </a:r>
            <a:r>
              <a:rPr lang="en-US" dirty="0" smtClean="0">
                <a:solidFill>
                  <a:schemeClr val="bg1">
                    <a:lumMod val="65000"/>
                  </a:schemeClr>
                </a:solidFill>
              </a:rPr>
              <a:t>over last </a:t>
            </a:r>
            <a:r>
              <a:rPr lang="en-US" b="1" dirty="0" smtClean="0">
                <a:solidFill>
                  <a:schemeClr val="bg1">
                    <a:lumMod val="65000"/>
                  </a:schemeClr>
                </a:solidFill>
              </a:rPr>
              <a:t>2,500 years </a:t>
            </a:r>
            <a:r>
              <a:rPr lang="en-US" dirty="0" smtClean="0">
                <a:solidFill>
                  <a:schemeClr val="bg1">
                    <a:lumMod val="65000"/>
                  </a:schemeClr>
                </a:solidFill>
              </a:rPr>
              <a:t>with information on </a:t>
            </a:r>
            <a:r>
              <a:rPr lang="en-US" b="1" dirty="0" smtClean="0">
                <a:solidFill>
                  <a:schemeClr val="bg1">
                    <a:lumMod val="65000"/>
                  </a:schemeClr>
                </a:solidFill>
              </a:rPr>
              <a:t>magnitude</a:t>
            </a:r>
            <a:r>
              <a:rPr lang="en-US" dirty="0" smtClean="0">
                <a:solidFill>
                  <a:schemeClr val="bg1">
                    <a:lumMod val="65000"/>
                  </a:schemeClr>
                </a:solidFill>
              </a:rPr>
              <a:t> (maximum stratospheric volcanic aerosol load) and </a:t>
            </a:r>
            <a:r>
              <a:rPr lang="en-US" b="1" dirty="0" smtClean="0">
                <a:solidFill>
                  <a:schemeClr val="bg1">
                    <a:lumMod val="65000"/>
                  </a:schemeClr>
                </a:solidFill>
              </a:rPr>
              <a:t>location</a:t>
            </a:r>
            <a:r>
              <a:rPr lang="en-US" dirty="0" smtClean="0">
                <a:solidFill>
                  <a:schemeClr val="bg1">
                    <a:lumMod val="65000"/>
                  </a:schemeClr>
                </a:solidFill>
              </a:rPr>
              <a:t> (tropical </a:t>
            </a:r>
            <a:r>
              <a:rPr lang="en-US" dirty="0" err="1" smtClean="0">
                <a:solidFill>
                  <a:schemeClr val="bg1">
                    <a:lumMod val="65000"/>
                  </a:schemeClr>
                </a:solidFill>
              </a:rPr>
              <a:t>vs</a:t>
            </a:r>
            <a:r>
              <a:rPr lang="en-US" dirty="0" smtClean="0">
                <a:solidFill>
                  <a:schemeClr val="bg1">
                    <a:lumMod val="65000"/>
                  </a:schemeClr>
                </a:solidFill>
              </a:rPr>
              <a:t> NH/SH extratropical)</a:t>
            </a:r>
          </a:p>
          <a:p>
            <a:pPr marL="285750" indent="-285750">
              <a:lnSpc>
                <a:spcPct val="120000"/>
              </a:lnSpc>
              <a:buFont typeface="Arial"/>
              <a:buChar char="•"/>
            </a:pPr>
            <a:endParaRPr lang="en-US" sz="1000" dirty="0"/>
          </a:p>
          <a:p>
            <a:pPr>
              <a:lnSpc>
                <a:spcPct val="120000"/>
              </a:lnSpc>
            </a:pPr>
            <a:r>
              <a:rPr lang="en-US" dirty="0"/>
              <a:t>Step 2 – create 21</a:t>
            </a:r>
            <a:r>
              <a:rPr lang="en-US" baseline="30000" dirty="0"/>
              <a:t>st</a:t>
            </a:r>
            <a:r>
              <a:rPr lang="en-US" dirty="0"/>
              <a:t> Century eruption chronologies by re-sampling</a:t>
            </a:r>
          </a:p>
          <a:p>
            <a:pPr marL="285750" indent="-285750">
              <a:lnSpc>
                <a:spcPct val="120000"/>
              </a:lnSpc>
              <a:buFont typeface="Arial"/>
              <a:buChar char="•"/>
            </a:pPr>
            <a:r>
              <a:rPr lang="en-US" dirty="0"/>
              <a:t>for each month, test if one or more of the 283 historical eruption events are triggered – use pseudo-random numbers and assume probability of 1/(2500x12) for each event (i.e. 2,500-year return period)</a:t>
            </a:r>
          </a:p>
          <a:p>
            <a:pPr marL="285750" indent="-285750">
              <a:lnSpc>
                <a:spcPct val="140000"/>
              </a:lnSpc>
              <a:buFont typeface="Arial"/>
              <a:buChar char="•"/>
            </a:pPr>
            <a:r>
              <a:rPr lang="en-US" dirty="0"/>
              <a:t>repeat for a total of 60 forcing futures  </a:t>
            </a:r>
          </a:p>
          <a:p>
            <a:pPr>
              <a:lnSpc>
                <a:spcPct val="120000"/>
              </a:lnSpc>
            </a:pPr>
            <a:endParaRPr lang="en-US" dirty="0" smtClean="0"/>
          </a:p>
        </p:txBody>
      </p:sp>
      <p:sp>
        <p:nvSpPr>
          <p:cNvPr id="4" name="Slide Number Placeholder 3"/>
          <p:cNvSpPr>
            <a:spLocks noGrp="1"/>
          </p:cNvSpPr>
          <p:nvPr>
            <p:ph type="sldNum" sz="quarter" idx="12"/>
          </p:nvPr>
        </p:nvSpPr>
        <p:spPr/>
        <p:txBody>
          <a:bodyPr/>
          <a:lstStyle/>
          <a:p>
            <a:fld id="{0AE548F1-6D36-4902-B57A-69A845AA9B7E}" type="slidenum">
              <a:rPr lang="nb-NO" smtClean="0"/>
              <a:t>20</a:t>
            </a:fld>
            <a:endParaRPr lang="nb-NO"/>
          </a:p>
        </p:txBody>
      </p:sp>
      <p:sp>
        <p:nvSpPr>
          <p:cNvPr id="8" name="TextBox 7"/>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a:t>
            </a:r>
            <a:r>
              <a:rPr lang="en-US" sz="1200" dirty="0" smtClean="0"/>
              <a:t>Methods</a:t>
            </a:r>
            <a:r>
              <a:rPr lang="en-US" sz="1200" dirty="0" smtClean="0">
                <a:solidFill>
                  <a:schemeClr val="accent4">
                    <a:lumMod val="75000"/>
                    <a:lumOff val="25000"/>
                  </a:schemeClr>
                </a:solidFill>
              </a:rPr>
              <a:t>                    Results                    Summary</a:t>
            </a:r>
            <a:endParaRPr lang="en-US" sz="1200" dirty="0">
              <a:solidFill>
                <a:schemeClr val="accent4">
                  <a:lumMod val="75000"/>
                  <a:lumOff val="25000"/>
                </a:schemeClr>
              </a:solidFill>
            </a:endParaRPr>
          </a:p>
        </p:txBody>
      </p:sp>
      <p:pic>
        <p:nvPicPr>
          <p:cNvPr id="9" name="Picture 8" descr="dic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799" y="3746604"/>
            <a:ext cx="583009" cy="722312"/>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815579472"/>
              </p:ext>
            </p:extLst>
          </p:nvPr>
        </p:nvGraphicFramePr>
        <p:xfrm>
          <a:off x="230182" y="4579926"/>
          <a:ext cx="8683627" cy="1889760"/>
        </p:xfrm>
        <a:graphic>
          <a:graphicData uri="http://schemas.openxmlformats.org/drawingml/2006/table">
            <a:tbl>
              <a:tblPr firstRow="1" bandRow="1">
                <a:tableStyleId>{2D5ABB26-0587-4C30-8999-92F81FD0307C}</a:tableStyleId>
              </a:tblPr>
              <a:tblGrid>
                <a:gridCol w="4810131"/>
                <a:gridCol w="3873496"/>
              </a:tblGrid>
              <a:tr h="370840">
                <a:tc>
                  <a:txBody>
                    <a:bodyPr/>
                    <a:lstStyle/>
                    <a:p>
                      <a:r>
                        <a:rPr lang="en-US" sz="1600" dirty="0" err="1" smtClean="0"/>
                        <a:t>Stengths</a:t>
                      </a:r>
                      <a:r>
                        <a:rPr lang="en-US" sz="1600" dirty="0" smtClean="0"/>
                        <a:t> </a:t>
                      </a:r>
                    </a:p>
                    <a:p>
                      <a:pPr marL="285750" indent="-285750">
                        <a:buFont typeface="Arial"/>
                        <a:buChar char="•"/>
                      </a:pPr>
                      <a:r>
                        <a:rPr lang="en-US" sz="1600" dirty="0" smtClean="0"/>
                        <a:t>simple algorithm with few subjective choices</a:t>
                      </a:r>
                    </a:p>
                    <a:p>
                      <a:pPr marL="285750" indent="-285750">
                        <a:buFont typeface="Arial"/>
                        <a:buChar char="•"/>
                      </a:pPr>
                      <a:r>
                        <a:rPr lang="en-US" sz="1600" dirty="0" err="1" smtClean="0"/>
                        <a:t>statistitics</a:t>
                      </a:r>
                      <a:r>
                        <a:rPr lang="en-US" sz="1600" dirty="0" smtClean="0"/>
                        <a:t> converge against proxy-distribution</a:t>
                      </a:r>
                    </a:p>
                    <a:p>
                      <a:pPr marL="285750" indent="-285750">
                        <a:buFont typeface="Arial"/>
                        <a:buChar char="•"/>
                      </a:pPr>
                      <a:r>
                        <a:rPr lang="en-US" sz="1600" dirty="0" smtClean="0"/>
                        <a:t>forcing futures are uncorrelated   </a:t>
                      </a:r>
                    </a:p>
                    <a:p>
                      <a:pPr marL="285750" indent="-285750">
                        <a:buFont typeface="Arial"/>
                        <a:buChar char="•"/>
                      </a:pPr>
                      <a:r>
                        <a:rPr lang="en-US" sz="1600" dirty="0" smtClean="0"/>
                        <a:t>future eruptions have historical reference</a:t>
                      </a:r>
                    </a:p>
                  </a:txBody>
                  <a:tcPr>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dirty="0" smtClean="0"/>
                        <a:t>Cons </a:t>
                      </a:r>
                    </a:p>
                    <a:p>
                      <a:pPr marL="285750" indent="-285750">
                        <a:buFont typeface="Arial"/>
                        <a:buChar char="•"/>
                      </a:pPr>
                      <a:r>
                        <a:rPr lang="en-US" sz="1600" dirty="0" smtClean="0"/>
                        <a:t>representation of very large eruptions not robust because they</a:t>
                      </a:r>
                      <a:r>
                        <a:rPr lang="en-US" sz="1600" baseline="0" dirty="0" smtClean="0"/>
                        <a:t> are very rare </a:t>
                      </a:r>
                      <a:endParaRPr lang="en-US" sz="1600" dirty="0" smtClean="0"/>
                    </a:p>
                    <a:p>
                      <a:pPr marL="285750" indent="-285750">
                        <a:buFont typeface="Arial"/>
                        <a:buChar char="•"/>
                      </a:pPr>
                      <a:r>
                        <a:rPr lang="en-US" sz="1600" dirty="0" smtClean="0"/>
                        <a:t>small eruptions not captured in ice cores </a:t>
                      </a:r>
                    </a:p>
                  </a:txBody>
                  <a:tcPr>
                    <a:lnL w="12700" cap="flat" cmpd="sng" algn="ctr">
                      <a:no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tr>
              <a:tr h="370840">
                <a:tc gridSpan="2">
                  <a:txBody>
                    <a:bodyPr/>
                    <a:lstStyle/>
                    <a:p>
                      <a:pPr marL="0" indent="0">
                        <a:buFont typeface="Arial"/>
                        <a:buNone/>
                      </a:pPr>
                      <a:r>
                        <a:rPr lang="en-US" sz="1600" baseline="0" dirty="0" smtClean="0"/>
                        <a:t>Alternatives</a:t>
                      </a:r>
                    </a:p>
                    <a:p>
                      <a:pPr marL="285750" indent="-285750">
                        <a:buFont typeface="Arial"/>
                        <a:buChar char="•"/>
                      </a:pPr>
                      <a:r>
                        <a:rPr lang="en-US" sz="1600" baseline="0" dirty="0" smtClean="0"/>
                        <a:t>volcanic forcing generator based on extreme value theory (</a:t>
                      </a:r>
                      <a:r>
                        <a:rPr lang="en-US" sz="1600" baseline="0" dirty="0" err="1" smtClean="0"/>
                        <a:t>Ammann</a:t>
                      </a:r>
                      <a:r>
                        <a:rPr lang="en-US" sz="1600" baseline="0" dirty="0" smtClean="0"/>
                        <a:t> &amp; </a:t>
                      </a:r>
                      <a:r>
                        <a:rPr lang="en-US" sz="1600" baseline="0" dirty="0" err="1" smtClean="0"/>
                        <a:t>Naveau</a:t>
                      </a:r>
                      <a:r>
                        <a:rPr lang="en-US" sz="1600" baseline="0" dirty="0" smtClean="0"/>
                        <a:t> 2010, JGR)</a:t>
                      </a:r>
                      <a:endParaRPr lang="en-US" sz="1600" dirty="0" smtClean="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marL="285750" indent="-285750">
                        <a:buFont typeface="Arial"/>
                        <a:buChar char="•"/>
                      </a:pPr>
                      <a:endParaRPr lang="en-US" sz="1600" dirty="0" smtClean="0"/>
                    </a:p>
                  </a:txBody>
                  <a:tcPr>
                    <a:lnL w="12700" cap="flat" cmpd="sng" algn="ctr">
                      <a:noFill/>
                      <a:prstDash val="solid"/>
                      <a:round/>
                      <a:headEnd type="none" w="med" len="med"/>
                      <a:tailEnd type="none" w="med" len="med"/>
                    </a:lnL>
                    <a:lnR w="12700" cap="flat" cmpd="sng" algn="ctr">
                      <a:solidFill>
                        <a:srgbClr val="30A1A5"/>
                      </a:solidFill>
                      <a:prstDash val="solid"/>
                      <a:round/>
                      <a:headEnd type="none" w="med" len="med"/>
                      <a:tailEnd type="none" w="med" len="med"/>
                    </a:lnR>
                    <a:lnT w="12700" cap="flat" cmpd="sng" algn="ctr">
                      <a:solidFill>
                        <a:srgbClr val="30A1A5"/>
                      </a:solidFill>
                      <a:prstDash val="solid"/>
                      <a:round/>
                      <a:headEnd type="none" w="med" len="med"/>
                      <a:tailEnd type="none" w="med" len="med"/>
                    </a:lnT>
                    <a:lnB w="12700" cap="flat" cmpd="sng" algn="ctr">
                      <a:solidFill>
                        <a:srgbClr val="30A1A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258282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Construction of </a:t>
            </a:r>
            <a:r>
              <a:rPr lang="en-US" dirty="0" smtClean="0"/>
              <a:t>proxy-based volcanic </a:t>
            </a:r>
            <a:r>
              <a:rPr lang="en-US" dirty="0" smtClean="0"/>
              <a:t>forcing futures </a:t>
            </a:r>
            <a:endParaRPr lang="en-US" dirty="0"/>
          </a:p>
        </p:txBody>
      </p:sp>
      <p:sp>
        <p:nvSpPr>
          <p:cNvPr id="3" name="Content Placeholder 2"/>
          <p:cNvSpPr>
            <a:spLocks noGrp="1"/>
          </p:cNvSpPr>
          <p:nvPr>
            <p:ph idx="1"/>
          </p:nvPr>
        </p:nvSpPr>
        <p:spPr>
          <a:xfrm>
            <a:off x="540069" y="980727"/>
            <a:ext cx="7709632" cy="5681041"/>
          </a:xfrm>
        </p:spPr>
        <p:txBody>
          <a:bodyPr>
            <a:normAutofit/>
          </a:bodyPr>
          <a:lstStyle/>
          <a:p>
            <a:pPr>
              <a:lnSpc>
                <a:spcPct val="120000"/>
              </a:lnSpc>
            </a:pPr>
            <a:r>
              <a:rPr lang="en-US" dirty="0" smtClean="0">
                <a:solidFill>
                  <a:schemeClr val="bg1">
                    <a:lumMod val="65000"/>
                  </a:schemeClr>
                </a:solidFill>
              </a:rPr>
              <a:t>Step 1 – </a:t>
            </a:r>
            <a:r>
              <a:rPr lang="en-US" dirty="0" smtClean="0">
                <a:solidFill>
                  <a:schemeClr val="bg1">
                    <a:lumMod val="65000"/>
                  </a:schemeClr>
                </a:solidFill>
              </a:rPr>
              <a:t>establis</a:t>
            </a:r>
            <a:r>
              <a:rPr lang="en-US" dirty="0" smtClean="0">
                <a:solidFill>
                  <a:schemeClr val="bg1">
                    <a:lumMod val="65000"/>
                  </a:schemeClr>
                </a:solidFill>
              </a:rPr>
              <a:t>h </a:t>
            </a:r>
            <a:r>
              <a:rPr lang="en-US" dirty="0" smtClean="0">
                <a:solidFill>
                  <a:schemeClr val="bg1">
                    <a:lumMod val="65000"/>
                  </a:schemeClr>
                </a:solidFill>
              </a:rPr>
              <a:t>catalogu</a:t>
            </a:r>
            <a:r>
              <a:rPr lang="en-US" dirty="0" smtClean="0">
                <a:solidFill>
                  <a:schemeClr val="bg1">
                    <a:lumMod val="65000"/>
                  </a:schemeClr>
                </a:solidFill>
              </a:rPr>
              <a:t>e of </a:t>
            </a:r>
            <a:r>
              <a:rPr lang="en-US" dirty="0" smtClean="0">
                <a:solidFill>
                  <a:schemeClr val="bg1">
                    <a:lumMod val="65000"/>
                  </a:schemeClr>
                </a:solidFill>
              </a:rPr>
              <a:t>historical eruptions</a:t>
            </a:r>
          </a:p>
          <a:p>
            <a:pPr marL="285750" indent="-285750">
              <a:lnSpc>
                <a:spcPct val="120000"/>
              </a:lnSpc>
              <a:buFont typeface="Arial"/>
              <a:buChar char="•"/>
            </a:pPr>
            <a:r>
              <a:rPr lang="en-US" b="1" dirty="0" smtClean="0">
                <a:solidFill>
                  <a:schemeClr val="bg1">
                    <a:lumMod val="65000"/>
                  </a:schemeClr>
                </a:solidFill>
              </a:rPr>
              <a:t>283 historical eruptions events </a:t>
            </a:r>
            <a:r>
              <a:rPr lang="en-US" dirty="0" smtClean="0">
                <a:solidFill>
                  <a:schemeClr val="bg1">
                    <a:lumMod val="65000"/>
                  </a:schemeClr>
                </a:solidFill>
              </a:rPr>
              <a:t>over last </a:t>
            </a:r>
            <a:r>
              <a:rPr lang="en-US" b="1" dirty="0" smtClean="0">
                <a:solidFill>
                  <a:schemeClr val="bg1">
                    <a:lumMod val="65000"/>
                  </a:schemeClr>
                </a:solidFill>
              </a:rPr>
              <a:t>2,500 years </a:t>
            </a:r>
            <a:r>
              <a:rPr lang="en-US" dirty="0" smtClean="0">
                <a:solidFill>
                  <a:schemeClr val="bg1">
                    <a:lumMod val="65000"/>
                  </a:schemeClr>
                </a:solidFill>
              </a:rPr>
              <a:t>with information on </a:t>
            </a:r>
            <a:r>
              <a:rPr lang="en-US" b="1" dirty="0" smtClean="0">
                <a:solidFill>
                  <a:schemeClr val="bg1">
                    <a:lumMod val="65000"/>
                  </a:schemeClr>
                </a:solidFill>
              </a:rPr>
              <a:t>magnitude</a:t>
            </a:r>
            <a:r>
              <a:rPr lang="en-US" dirty="0" smtClean="0">
                <a:solidFill>
                  <a:schemeClr val="bg1">
                    <a:lumMod val="65000"/>
                  </a:schemeClr>
                </a:solidFill>
              </a:rPr>
              <a:t> (maximum stratospheric volcanic aerosol load) and </a:t>
            </a:r>
            <a:r>
              <a:rPr lang="en-US" b="1" dirty="0" smtClean="0">
                <a:solidFill>
                  <a:schemeClr val="bg1">
                    <a:lumMod val="65000"/>
                  </a:schemeClr>
                </a:solidFill>
              </a:rPr>
              <a:t>location</a:t>
            </a:r>
            <a:r>
              <a:rPr lang="en-US" dirty="0" smtClean="0">
                <a:solidFill>
                  <a:schemeClr val="bg1">
                    <a:lumMod val="65000"/>
                  </a:schemeClr>
                </a:solidFill>
              </a:rPr>
              <a:t> (tropical </a:t>
            </a:r>
            <a:r>
              <a:rPr lang="en-US" dirty="0" err="1" smtClean="0">
                <a:solidFill>
                  <a:schemeClr val="bg1">
                    <a:lumMod val="65000"/>
                  </a:schemeClr>
                </a:solidFill>
              </a:rPr>
              <a:t>vs</a:t>
            </a:r>
            <a:r>
              <a:rPr lang="en-US" dirty="0" smtClean="0">
                <a:solidFill>
                  <a:schemeClr val="bg1">
                    <a:lumMod val="65000"/>
                  </a:schemeClr>
                </a:solidFill>
              </a:rPr>
              <a:t> NH/SH extratropical)</a:t>
            </a:r>
          </a:p>
          <a:p>
            <a:pPr marL="285750" indent="-285750">
              <a:lnSpc>
                <a:spcPct val="120000"/>
              </a:lnSpc>
              <a:buFont typeface="Arial"/>
              <a:buChar char="•"/>
            </a:pPr>
            <a:endParaRPr lang="en-US" sz="1000" dirty="0">
              <a:solidFill>
                <a:schemeClr val="bg1">
                  <a:lumMod val="65000"/>
                </a:schemeClr>
              </a:solidFill>
            </a:endParaRPr>
          </a:p>
          <a:p>
            <a:pPr>
              <a:lnSpc>
                <a:spcPct val="120000"/>
              </a:lnSpc>
            </a:pPr>
            <a:r>
              <a:rPr lang="en-US" dirty="0">
                <a:solidFill>
                  <a:schemeClr val="bg1">
                    <a:lumMod val="65000"/>
                  </a:schemeClr>
                </a:solidFill>
              </a:rPr>
              <a:t>Step 2 – create 21</a:t>
            </a:r>
            <a:r>
              <a:rPr lang="en-US" baseline="30000" dirty="0">
                <a:solidFill>
                  <a:schemeClr val="bg1">
                    <a:lumMod val="65000"/>
                  </a:schemeClr>
                </a:solidFill>
              </a:rPr>
              <a:t>st</a:t>
            </a:r>
            <a:r>
              <a:rPr lang="en-US" dirty="0">
                <a:solidFill>
                  <a:schemeClr val="bg1">
                    <a:lumMod val="65000"/>
                  </a:schemeClr>
                </a:solidFill>
              </a:rPr>
              <a:t> Century eruption chronologies by re-sampling</a:t>
            </a:r>
          </a:p>
          <a:p>
            <a:pPr marL="285750" indent="-285750">
              <a:lnSpc>
                <a:spcPct val="120000"/>
              </a:lnSpc>
              <a:buFont typeface="Arial"/>
              <a:buChar char="•"/>
            </a:pPr>
            <a:r>
              <a:rPr lang="en-US" dirty="0">
                <a:solidFill>
                  <a:schemeClr val="bg1">
                    <a:lumMod val="65000"/>
                  </a:schemeClr>
                </a:solidFill>
              </a:rPr>
              <a:t>for each month, test if one or more of the 283 historical eruption events are triggered – use pseudo-random numbers and assume probability of 1/(2500x12) for each event (i.e. 2,500-year return period)</a:t>
            </a:r>
          </a:p>
          <a:p>
            <a:pPr marL="285750" indent="-285750">
              <a:lnSpc>
                <a:spcPct val="140000"/>
              </a:lnSpc>
              <a:buFont typeface="Arial"/>
              <a:buChar char="•"/>
            </a:pPr>
            <a:r>
              <a:rPr lang="en-US" dirty="0">
                <a:solidFill>
                  <a:schemeClr val="bg1">
                    <a:lumMod val="65000"/>
                  </a:schemeClr>
                </a:solidFill>
              </a:rPr>
              <a:t>repeat for a total of 60 forcing futures  </a:t>
            </a:r>
            <a:endParaRPr lang="en-US" dirty="0" smtClean="0">
              <a:solidFill>
                <a:schemeClr val="bg1">
                  <a:lumMod val="65000"/>
                </a:schemeClr>
              </a:solidFill>
            </a:endParaRPr>
          </a:p>
          <a:p>
            <a:pPr marL="285750" indent="-285750">
              <a:lnSpc>
                <a:spcPct val="140000"/>
              </a:lnSpc>
              <a:buFont typeface="Arial"/>
              <a:buChar char="•"/>
            </a:pPr>
            <a:endParaRPr lang="en-US" sz="1000" dirty="0"/>
          </a:p>
          <a:p>
            <a:pPr>
              <a:lnSpc>
                <a:spcPct val="120000"/>
              </a:lnSpc>
            </a:pPr>
            <a:r>
              <a:rPr lang="en-US" dirty="0"/>
              <a:t>Step 3 – convert </a:t>
            </a:r>
            <a:r>
              <a:rPr lang="en-US" dirty="0" err="1" smtClean="0"/>
              <a:t>cronologies</a:t>
            </a:r>
            <a:r>
              <a:rPr lang="en-US" dirty="0" smtClean="0"/>
              <a:t> </a:t>
            </a:r>
            <a:r>
              <a:rPr lang="en-US" dirty="0"/>
              <a:t>into model forcing </a:t>
            </a:r>
          </a:p>
          <a:p>
            <a:pPr marL="285750" indent="-285750">
              <a:lnSpc>
                <a:spcPct val="120000"/>
              </a:lnSpc>
              <a:buFont typeface="Arial"/>
              <a:buChar char="•"/>
            </a:pPr>
            <a:r>
              <a:rPr lang="en-US" dirty="0"/>
              <a:t>use fixed shape functions that describe </a:t>
            </a:r>
            <a:r>
              <a:rPr lang="en-US" dirty="0" smtClean="0"/>
              <a:t>                                       </a:t>
            </a:r>
            <a:r>
              <a:rPr lang="en-US" dirty="0" err="1" smtClean="0"/>
              <a:t>spatiotemperal</a:t>
            </a:r>
            <a:r>
              <a:rPr lang="en-US" dirty="0"/>
              <a:t> d</a:t>
            </a:r>
            <a:r>
              <a:rPr lang="en-US" dirty="0" smtClean="0"/>
              <a:t>ispersal </a:t>
            </a:r>
            <a:r>
              <a:rPr lang="en-US" dirty="0"/>
              <a:t>of volcanic </a:t>
            </a:r>
            <a:r>
              <a:rPr lang="en-US" dirty="0" smtClean="0"/>
              <a:t>aerosols                                                                     (</a:t>
            </a:r>
            <a:r>
              <a:rPr lang="en-US" dirty="0" err="1" smtClean="0"/>
              <a:t>Ammann</a:t>
            </a:r>
            <a:r>
              <a:rPr lang="en-US" dirty="0" smtClean="0"/>
              <a:t> et al. 2003, GRL) </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21</a:t>
            </a:fld>
            <a:endParaRPr lang="nb-NO"/>
          </a:p>
        </p:txBody>
      </p:sp>
      <p:sp>
        <p:nvSpPr>
          <p:cNvPr id="8" name="TextBox 7"/>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a:t>
            </a:r>
            <a:r>
              <a:rPr lang="en-US" sz="1200" dirty="0" smtClean="0"/>
              <a:t>Methods</a:t>
            </a:r>
            <a:r>
              <a:rPr lang="en-US" sz="1200" dirty="0" smtClean="0">
                <a:solidFill>
                  <a:schemeClr val="accent4">
                    <a:lumMod val="75000"/>
                    <a:lumOff val="25000"/>
                  </a:schemeClr>
                </a:solidFill>
              </a:rPr>
              <a:t>                    Results                    Summary</a:t>
            </a:r>
            <a:endParaRPr lang="en-US" sz="1200" dirty="0">
              <a:solidFill>
                <a:schemeClr val="accent4">
                  <a:lumMod val="75000"/>
                  <a:lumOff val="25000"/>
                </a:schemeClr>
              </a:solidFill>
            </a:endParaRPr>
          </a:p>
        </p:txBody>
      </p:sp>
      <p:pic>
        <p:nvPicPr>
          <p:cNvPr id="11" name="Picture 10" descr="figS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359" y="4242886"/>
            <a:ext cx="3665194" cy="2130927"/>
          </a:xfrm>
          <a:prstGeom prst="rect">
            <a:avLst/>
          </a:prstGeom>
        </p:spPr>
      </p:pic>
    </p:spTree>
    <p:extLst>
      <p:ext uri="{BB962C8B-B14F-4D97-AF65-F5344CB8AC3E}">
        <p14:creationId xmlns:p14="http://schemas.microsoft.com/office/powerpoint/2010/main" val="28182816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270574" cy="369332"/>
          </a:xfrm>
        </p:spPr>
        <p:txBody>
          <a:bodyPr/>
          <a:lstStyle/>
          <a:p>
            <a:r>
              <a:rPr lang="en-US" dirty="0"/>
              <a:t>Proxy-based volcanic </a:t>
            </a:r>
            <a:r>
              <a:rPr lang="en-US" dirty="0" err="1" smtClean="0"/>
              <a:t>forcings</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22</a:t>
            </a:fld>
            <a:endParaRPr lang="nb-NO"/>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8" y="869144"/>
            <a:ext cx="5792854" cy="5760820"/>
          </a:xfrm>
          <a:prstGeom prst="rect">
            <a:avLst/>
          </a:prstGeom>
        </p:spPr>
      </p:pic>
      <p:sp>
        <p:nvSpPr>
          <p:cNvPr id="7" name="Content Placeholder 2"/>
          <p:cNvSpPr>
            <a:spLocks noGrp="1"/>
          </p:cNvSpPr>
          <p:nvPr>
            <p:ph idx="1"/>
          </p:nvPr>
        </p:nvSpPr>
        <p:spPr>
          <a:xfrm>
            <a:off x="6016624" y="1726899"/>
            <a:ext cx="3032125" cy="4250322"/>
          </a:xfrm>
          <a:ln>
            <a:solidFill>
              <a:srgbClr val="18A59A"/>
            </a:solidFill>
          </a:ln>
        </p:spPr>
        <p:txBody>
          <a:bodyPr lIns="72000" tIns="72000" rIns="72000" bIns="72000">
            <a:spAutoFit/>
          </a:bodyPr>
          <a:lstStyle/>
          <a:p>
            <a:pPr algn="ctr"/>
            <a:r>
              <a:rPr lang="en-US" sz="2000" u="sng" dirty="0" smtClean="0"/>
              <a:t>21</a:t>
            </a:r>
            <a:r>
              <a:rPr lang="en-US" sz="2000" u="sng" baseline="30000" dirty="0" smtClean="0"/>
              <a:t>st</a:t>
            </a:r>
            <a:r>
              <a:rPr lang="en-US" sz="2000" u="sng" dirty="0" smtClean="0"/>
              <a:t> Century experiments</a:t>
            </a:r>
          </a:p>
          <a:p>
            <a:endParaRPr lang="en-US" sz="1500" b="1" dirty="0">
              <a:solidFill>
                <a:srgbClr val="FF0000"/>
              </a:solidFill>
            </a:endParaRPr>
          </a:p>
          <a:p>
            <a:r>
              <a:rPr lang="en-US" sz="1600" b="1" dirty="0" smtClean="0">
                <a:solidFill>
                  <a:srgbClr val="3366FF"/>
                </a:solidFill>
              </a:rPr>
              <a:t>VOLC </a:t>
            </a:r>
          </a:p>
          <a:p>
            <a:pPr marL="285750" indent="-285750">
              <a:buFont typeface="Arial"/>
              <a:buChar char="•"/>
            </a:pPr>
            <a:r>
              <a:rPr lang="en-US" sz="1600" dirty="0" smtClean="0"/>
              <a:t>60 member ensemble using plausible volcanic futures</a:t>
            </a:r>
            <a:endParaRPr lang="en-US" sz="1600" dirty="0"/>
          </a:p>
          <a:p>
            <a:pPr marL="285750" indent="-285750">
              <a:buFont typeface="Arial"/>
              <a:buChar char="•"/>
            </a:pPr>
            <a:r>
              <a:rPr lang="en-US" sz="1600" dirty="0" smtClean="0"/>
              <a:t>RCP4.5 </a:t>
            </a:r>
            <a:r>
              <a:rPr lang="en-US" sz="1600" dirty="0" smtClean="0"/>
              <a:t>GHG scenario </a:t>
            </a:r>
            <a:r>
              <a:rPr lang="en-US" sz="1600" dirty="0" smtClean="0"/>
              <a:t>forcing</a:t>
            </a:r>
            <a:endParaRPr lang="en-US" sz="1600" dirty="0" smtClean="0"/>
          </a:p>
          <a:p>
            <a:pPr>
              <a:lnSpc>
                <a:spcPct val="150000"/>
              </a:lnSpc>
            </a:pPr>
            <a:r>
              <a:rPr lang="en-US" sz="1600" b="1" dirty="0" smtClean="0">
                <a:solidFill>
                  <a:srgbClr val="FF0000"/>
                </a:solidFill>
              </a:rPr>
              <a:t>NO-VOLC </a:t>
            </a:r>
          </a:p>
          <a:p>
            <a:pPr marL="285750" indent="-285750">
              <a:buFont typeface="Arial"/>
              <a:buChar char="•"/>
            </a:pPr>
            <a:r>
              <a:rPr lang="en-US" sz="1600" dirty="0" smtClean="0"/>
              <a:t>as VOLC but with volcanic forcing switched off </a:t>
            </a:r>
          </a:p>
          <a:p>
            <a:pPr>
              <a:lnSpc>
                <a:spcPct val="150000"/>
              </a:lnSpc>
            </a:pPr>
            <a:r>
              <a:rPr lang="en-US" sz="1600" b="1" dirty="0" smtClean="0">
                <a:solidFill>
                  <a:schemeClr val="accent5">
                    <a:lumMod val="60000"/>
                    <a:lumOff val="40000"/>
                  </a:schemeClr>
                </a:solidFill>
              </a:rPr>
              <a:t>VOLC-CONST </a:t>
            </a:r>
            <a:endParaRPr lang="en-US" sz="1600" b="1" dirty="0">
              <a:solidFill>
                <a:schemeClr val="accent5">
                  <a:lumMod val="60000"/>
                  <a:lumOff val="40000"/>
                </a:schemeClr>
              </a:solidFill>
            </a:endParaRPr>
          </a:p>
          <a:p>
            <a:pPr marL="285750" indent="-285750">
              <a:buFont typeface="Arial"/>
              <a:buChar char="•"/>
            </a:pPr>
            <a:r>
              <a:rPr lang="en-US" sz="1600" dirty="0" smtClean="0"/>
              <a:t>20 member ensemble with volcanic forcing set constant     using 1850-2000 average</a:t>
            </a:r>
            <a:endParaRPr lang="en-US" sz="1600" dirty="0"/>
          </a:p>
        </p:txBody>
      </p:sp>
      <p:sp>
        <p:nvSpPr>
          <p:cNvPr id="8" name="TextBox 7"/>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a:t>
            </a:r>
            <a:r>
              <a:rPr lang="en-US" sz="1200" dirty="0" smtClean="0"/>
              <a:t>Methods</a:t>
            </a:r>
            <a:r>
              <a:rPr lang="en-US" sz="1200" dirty="0" smtClean="0">
                <a:solidFill>
                  <a:schemeClr val="accent4">
                    <a:lumMod val="75000"/>
                    <a:lumOff val="25000"/>
                  </a:schemeClr>
                </a:solidFill>
              </a:rPr>
              <a:t>                    Results                    Summary</a:t>
            </a:r>
            <a:endParaRPr lang="en-US" sz="1200" dirty="0">
              <a:solidFill>
                <a:schemeClr val="accent4">
                  <a:lumMod val="75000"/>
                  <a:lumOff val="25000"/>
                </a:schemeClr>
              </a:solidFill>
            </a:endParaRPr>
          </a:p>
        </p:txBody>
      </p:sp>
      <p:sp>
        <p:nvSpPr>
          <p:cNvPr id="3" name="TextBox 2"/>
          <p:cNvSpPr txBox="1"/>
          <p:nvPr/>
        </p:nvSpPr>
        <p:spPr>
          <a:xfrm>
            <a:off x="1127076" y="6504544"/>
            <a:ext cx="3049708" cy="369332"/>
          </a:xfrm>
          <a:prstGeom prst="rect">
            <a:avLst/>
          </a:prstGeom>
          <a:noFill/>
        </p:spPr>
        <p:txBody>
          <a:bodyPr wrap="none" rtlCol="0">
            <a:spAutoFit/>
          </a:bodyPr>
          <a:lstStyle/>
          <a:p>
            <a:r>
              <a:rPr lang="en-US" sz="1200" dirty="0" smtClean="0"/>
              <a:t>Stratospheric </a:t>
            </a:r>
            <a:r>
              <a:rPr lang="en-US" sz="1200" dirty="0" err="1" smtClean="0"/>
              <a:t>volcancic</a:t>
            </a:r>
            <a:r>
              <a:rPr lang="en-US" sz="1200" dirty="0" smtClean="0"/>
              <a:t> aerosol mass (</a:t>
            </a:r>
            <a:r>
              <a:rPr lang="en-US" sz="1200" dirty="0" err="1" smtClean="0"/>
              <a:t>Tg</a:t>
            </a:r>
            <a:r>
              <a:rPr lang="en-US" sz="1200" dirty="0" smtClean="0"/>
              <a:t>)</a:t>
            </a:r>
            <a:r>
              <a:rPr lang="en-US" dirty="0" smtClean="0"/>
              <a:t> </a:t>
            </a:r>
            <a:endParaRPr lang="en-US" dirty="0"/>
          </a:p>
        </p:txBody>
      </p:sp>
    </p:spTree>
    <p:extLst>
      <p:ext uri="{BB962C8B-B14F-4D97-AF65-F5344CB8AC3E}">
        <p14:creationId xmlns:p14="http://schemas.microsoft.com/office/powerpoint/2010/main" val="5663286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E548F1-6D36-4902-B57A-69A845AA9B7E}" type="slidenum">
              <a:rPr lang="nb-NO" smtClean="0"/>
              <a:t>23</a:t>
            </a:fld>
            <a:endParaRPr lang="nb-NO"/>
          </a:p>
        </p:txBody>
      </p:sp>
      <p:sp>
        <p:nvSpPr>
          <p:cNvPr id="5" name="TextBox 4"/>
          <p:cNvSpPr txBox="1"/>
          <p:nvPr/>
        </p:nvSpPr>
        <p:spPr>
          <a:xfrm>
            <a:off x="1332694" y="2872951"/>
            <a:ext cx="6478613" cy="595035"/>
          </a:xfrm>
          <a:prstGeom prst="rect">
            <a:avLst/>
          </a:prstGeom>
          <a:noFill/>
        </p:spPr>
        <p:txBody>
          <a:bodyPr wrap="square" rtlCol="0">
            <a:spAutoFit/>
          </a:bodyPr>
          <a:lstStyle/>
          <a:p>
            <a:pPr algn="ctr">
              <a:lnSpc>
                <a:spcPct val="120000"/>
              </a:lnSpc>
            </a:pPr>
            <a:r>
              <a:rPr lang="en-US" sz="2800" dirty="0" smtClean="0"/>
              <a:t>Does it make a difference?</a:t>
            </a:r>
            <a:endParaRPr lang="en-US" sz="2800" dirty="0"/>
          </a:p>
        </p:txBody>
      </p:sp>
    </p:spTree>
    <p:extLst>
      <p:ext uri="{BB962C8B-B14F-4D97-AF65-F5344CB8AC3E}">
        <p14:creationId xmlns:p14="http://schemas.microsoft.com/office/powerpoint/2010/main" val="24200760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Global-mean </a:t>
            </a:r>
            <a:r>
              <a:rPr lang="en-US" dirty="0"/>
              <a:t>a</a:t>
            </a:r>
            <a:r>
              <a:rPr lang="en-US" dirty="0" smtClean="0"/>
              <a:t>nnual surface air temperature</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24</a:t>
            </a:fld>
            <a:endParaRPr lang="nb-NO"/>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300" y="1054100"/>
            <a:ext cx="6361043" cy="4734084"/>
          </a:xfrm>
          <a:prstGeom prst="rect">
            <a:avLst/>
          </a:prstGeom>
        </p:spPr>
      </p:pic>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Methods                    </a:t>
            </a:r>
            <a:r>
              <a:rPr lang="en-US" sz="1200" dirty="0" smtClean="0">
                <a:solidFill>
                  <a:srgbClr val="000000"/>
                </a:solidFill>
              </a:rPr>
              <a:t>Results</a:t>
            </a:r>
            <a:r>
              <a:rPr lang="en-US" sz="1200" dirty="0" smtClean="0">
                <a:solidFill>
                  <a:schemeClr val="accent4">
                    <a:lumMod val="75000"/>
                    <a:lumOff val="25000"/>
                  </a:schemeClr>
                </a:solidFill>
              </a:rPr>
              <a:t>                    Summary</a:t>
            </a:r>
            <a:endParaRPr lang="en-US" sz="1200" dirty="0">
              <a:solidFill>
                <a:schemeClr val="accent4">
                  <a:lumMod val="75000"/>
                  <a:lumOff val="25000"/>
                </a:schemeClr>
              </a:solidFill>
            </a:endParaRPr>
          </a:p>
        </p:txBody>
      </p:sp>
      <p:sp>
        <p:nvSpPr>
          <p:cNvPr id="6" name="TextBox 5"/>
          <p:cNvSpPr txBox="1"/>
          <p:nvPr/>
        </p:nvSpPr>
        <p:spPr>
          <a:xfrm>
            <a:off x="7429500" y="1015997"/>
            <a:ext cx="475386" cy="276999"/>
          </a:xfrm>
          <a:prstGeom prst="rect">
            <a:avLst/>
          </a:prstGeom>
          <a:noFill/>
        </p:spPr>
        <p:txBody>
          <a:bodyPr wrap="none" rtlCol="0">
            <a:spAutoFit/>
          </a:bodyPr>
          <a:lstStyle/>
          <a:p>
            <a:r>
              <a:rPr lang="en-US" sz="1200" dirty="0" smtClean="0">
                <a:solidFill>
                  <a:srgbClr val="FF6600"/>
                </a:solidFill>
              </a:rPr>
              <a:t>max</a:t>
            </a:r>
            <a:endParaRPr lang="en-US" sz="1200" dirty="0">
              <a:solidFill>
                <a:srgbClr val="FF6600"/>
              </a:solidFill>
            </a:endParaRPr>
          </a:p>
        </p:txBody>
      </p:sp>
      <p:sp>
        <p:nvSpPr>
          <p:cNvPr id="7" name="TextBox 6"/>
          <p:cNvSpPr txBox="1"/>
          <p:nvPr/>
        </p:nvSpPr>
        <p:spPr>
          <a:xfrm>
            <a:off x="7446954" y="1200149"/>
            <a:ext cx="492668" cy="276999"/>
          </a:xfrm>
          <a:prstGeom prst="rect">
            <a:avLst/>
          </a:prstGeom>
          <a:noFill/>
        </p:spPr>
        <p:txBody>
          <a:bodyPr wrap="none" rtlCol="0">
            <a:spAutoFit/>
          </a:bodyPr>
          <a:lstStyle/>
          <a:p>
            <a:r>
              <a:rPr lang="en-US" sz="1200" dirty="0" smtClean="0">
                <a:solidFill>
                  <a:srgbClr val="FF6600"/>
                </a:solidFill>
              </a:rPr>
              <a:t>95%</a:t>
            </a:r>
            <a:endParaRPr lang="en-US" sz="1200" dirty="0">
              <a:solidFill>
                <a:srgbClr val="FF6600"/>
              </a:solidFill>
            </a:endParaRPr>
          </a:p>
        </p:txBody>
      </p:sp>
      <p:sp>
        <p:nvSpPr>
          <p:cNvPr id="8" name="TextBox 7"/>
          <p:cNvSpPr txBox="1"/>
          <p:nvPr/>
        </p:nvSpPr>
        <p:spPr>
          <a:xfrm>
            <a:off x="7448532" y="1431929"/>
            <a:ext cx="569612" cy="276999"/>
          </a:xfrm>
          <a:prstGeom prst="rect">
            <a:avLst/>
          </a:prstGeom>
          <a:noFill/>
        </p:spPr>
        <p:txBody>
          <a:bodyPr wrap="none" rtlCol="0">
            <a:spAutoFit/>
          </a:bodyPr>
          <a:lstStyle/>
          <a:p>
            <a:r>
              <a:rPr lang="en-US" sz="1200" dirty="0" smtClean="0">
                <a:solidFill>
                  <a:srgbClr val="FF0000"/>
                </a:solidFill>
              </a:rPr>
              <a:t>mean</a:t>
            </a:r>
            <a:endParaRPr lang="en-US" sz="1200" dirty="0">
              <a:solidFill>
                <a:srgbClr val="FF0000"/>
              </a:solidFill>
            </a:endParaRPr>
          </a:p>
        </p:txBody>
      </p:sp>
      <p:sp>
        <p:nvSpPr>
          <p:cNvPr id="9" name="TextBox 8"/>
          <p:cNvSpPr txBox="1"/>
          <p:nvPr/>
        </p:nvSpPr>
        <p:spPr>
          <a:xfrm>
            <a:off x="7440594" y="1646255"/>
            <a:ext cx="492593" cy="276999"/>
          </a:xfrm>
          <a:prstGeom prst="rect">
            <a:avLst/>
          </a:prstGeom>
          <a:noFill/>
        </p:spPr>
        <p:txBody>
          <a:bodyPr wrap="none" rtlCol="0">
            <a:spAutoFit/>
          </a:bodyPr>
          <a:lstStyle/>
          <a:p>
            <a:r>
              <a:rPr lang="en-US" sz="1200" dirty="0">
                <a:solidFill>
                  <a:srgbClr val="FF6600"/>
                </a:solidFill>
              </a:rPr>
              <a:t>  </a:t>
            </a:r>
            <a:r>
              <a:rPr lang="en-US" sz="1200" dirty="0" smtClean="0">
                <a:solidFill>
                  <a:srgbClr val="FF6600"/>
                </a:solidFill>
              </a:rPr>
              <a:t>5%</a:t>
            </a:r>
            <a:endParaRPr lang="en-US" sz="1200" dirty="0">
              <a:solidFill>
                <a:srgbClr val="FF6600"/>
              </a:solidFill>
            </a:endParaRPr>
          </a:p>
        </p:txBody>
      </p:sp>
      <p:sp>
        <p:nvSpPr>
          <p:cNvPr id="10" name="TextBox 9"/>
          <p:cNvSpPr txBox="1"/>
          <p:nvPr/>
        </p:nvSpPr>
        <p:spPr>
          <a:xfrm>
            <a:off x="7462837" y="1811391"/>
            <a:ext cx="432630" cy="276999"/>
          </a:xfrm>
          <a:prstGeom prst="rect">
            <a:avLst/>
          </a:prstGeom>
          <a:noFill/>
        </p:spPr>
        <p:txBody>
          <a:bodyPr wrap="none" rtlCol="0">
            <a:spAutoFit/>
          </a:bodyPr>
          <a:lstStyle/>
          <a:p>
            <a:r>
              <a:rPr lang="en-US" sz="1200" dirty="0" smtClean="0">
                <a:solidFill>
                  <a:srgbClr val="FF6600"/>
                </a:solidFill>
              </a:rPr>
              <a:t>min</a:t>
            </a:r>
            <a:endParaRPr lang="en-US" sz="1200" dirty="0">
              <a:solidFill>
                <a:srgbClr val="FF6600"/>
              </a:solidFill>
            </a:endParaRPr>
          </a:p>
        </p:txBody>
      </p:sp>
      <p:sp>
        <p:nvSpPr>
          <p:cNvPr id="11" name="TextBox 10"/>
          <p:cNvSpPr txBox="1"/>
          <p:nvPr/>
        </p:nvSpPr>
        <p:spPr>
          <a:xfrm>
            <a:off x="2278062" y="1103314"/>
            <a:ext cx="1248997" cy="369332"/>
          </a:xfrm>
          <a:prstGeom prst="rect">
            <a:avLst/>
          </a:prstGeom>
          <a:noFill/>
        </p:spPr>
        <p:txBody>
          <a:bodyPr wrap="none" rtlCol="0">
            <a:spAutoFit/>
          </a:bodyPr>
          <a:lstStyle/>
          <a:p>
            <a:r>
              <a:rPr lang="en-US" b="1" dirty="0" smtClean="0">
                <a:solidFill>
                  <a:srgbClr val="FF0000"/>
                </a:solidFill>
              </a:rPr>
              <a:t>NO-VOLC</a:t>
            </a:r>
            <a:endParaRPr lang="en-US" b="1" dirty="0">
              <a:solidFill>
                <a:srgbClr val="FF0000"/>
              </a:solidFill>
            </a:endParaRPr>
          </a:p>
        </p:txBody>
      </p:sp>
    </p:spTree>
    <p:extLst>
      <p:ext uri="{BB962C8B-B14F-4D97-AF65-F5344CB8AC3E}">
        <p14:creationId xmlns:p14="http://schemas.microsoft.com/office/powerpoint/2010/main" val="20561256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Global-mean </a:t>
            </a:r>
            <a:r>
              <a:rPr lang="en-US" dirty="0"/>
              <a:t>a</a:t>
            </a:r>
            <a:r>
              <a:rPr lang="en-US" dirty="0" smtClean="0"/>
              <a:t>nnual surface air temperature</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25</a:t>
            </a:fld>
            <a:endParaRPr lang="nb-NO"/>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300" y="1054100"/>
            <a:ext cx="6361043" cy="47340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0811" y="3254940"/>
            <a:ext cx="2781300" cy="2247900"/>
          </a:xfrm>
          <a:prstGeom prst="rect">
            <a:avLst/>
          </a:prstGeom>
        </p:spPr>
      </p:pic>
      <p:sp>
        <p:nvSpPr>
          <p:cNvPr id="7" name="TextBox 6"/>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Methods                    </a:t>
            </a:r>
            <a:r>
              <a:rPr lang="en-US" sz="1200" dirty="0" smtClean="0">
                <a:solidFill>
                  <a:srgbClr val="000000"/>
                </a:solidFill>
              </a:rPr>
              <a:t>Results</a:t>
            </a:r>
            <a:r>
              <a:rPr lang="en-US" sz="1200" dirty="0" smtClean="0">
                <a:solidFill>
                  <a:schemeClr val="accent4">
                    <a:lumMod val="75000"/>
                    <a:lumOff val="25000"/>
                  </a:schemeClr>
                </a:solidFill>
              </a:rPr>
              <a:t>                    Summary</a:t>
            </a:r>
            <a:endParaRPr lang="en-US" sz="1200" dirty="0">
              <a:solidFill>
                <a:schemeClr val="accent4">
                  <a:lumMod val="75000"/>
                  <a:lumOff val="25000"/>
                </a:schemeClr>
              </a:solidFill>
            </a:endParaRPr>
          </a:p>
        </p:txBody>
      </p:sp>
      <p:sp>
        <p:nvSpPr>
          <p:cNvPr id="8" name="TextBox 7"/>
          <p:cNvSpPr txBox="1"/>
          <p:nvPr/>
        </p:nvSpPr>
        <p:spPr>
          <a:xfrm>
            <a:off x="2278062" y="1103314"/>
            <a:ext cx="1261821" cy="646331"/>
          </a:xfrm>
          <a:prstGeom prst="rect">
            <a:avLst/>
          </a:prstGeom>
          <a:noFill/>
        </p:spPr>
        <p:txBody>
          <a:bodyPr wrap="none" rtlCol="0">
            <a:spAutoFit/>
          </a:bodyPr>
          <a:lstStyle/>
          <a:p>
            <a:r>
              <a:rPr lang="en-US" b="1" dirty="0" smtClean="0">
                <a:solidFill>
                  <a:srgbClr val="FF0000"/>
                </a:solidFill>
              </a:rPr>
              <a:t>NO-VOLC</a:t>
            </a:r>
          </a:p>
          <a:p>
            <a:r>
              <a:rPr lang="en-US" b="1" dirty="0" smtClean="0">
                <a:solidFill>
                  <a:srgbClr val="3366FF"/>
                </a:solidFill>
              </a:rPr>
              <a:t>VOLC</a:t>
            </a:r>
            <a:endParaRPr lang="en-US" b="1" dirty="0">
              <a:solidFill>
                <a:srgbClr val="3366FF"/>
              </a:solidFill>
            </a:endParaRPr>
          </a:p>
        </p:txBody>
      </p:sp>
    </p:spTree>
    <p:extLst>
      <p:ext uri="{BB962C8B-B14F-4D97-AF65-F5344CB8AC3E}">
        <p14:creationId xmlns:p14="http://schemas.microsoft.com/office/powerpoint/2010/main" val="4966912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Global-mean </a:t>
            </a:r>
            <a:r>
              <a:rPr lang="en-US" dirty="0"/>
              <a:t>a</a:t>
            </a:r>
            <a:r>
              <a:rPr lang="en-US" dirty="0" smtClean="0"/>
              <a:t>nnual surface air temperature</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26</a:t>
            </a:fld>
            <a:endParaRPr lang="nb-NO"/>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300" y="1054100"/>
            <a:ext cx="6361043" cy="47340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0811" y="3254940"/>
            <a:ext cx="2781300" cy="2247900"/>
          </a:xfrm>
          <a:prstGeom prst="rect">
            <a:avLst/>
          </a:prstGeom>
        </p:spPr>
      </p:pic>
      <p:sp>
        <p:nvSpPr>
          <p:cNvPr id="6" name="TextBox 5"/>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Methods                    </a:t>
            </a:r>
            <a:r>
              <a:rPr lang="en-US" sz="1200" dirty="0" smtClean="0">
                <a:solidFill>
                  <a:srgbClr val="000000"/>
                </a:solidFill>
              </a:rPr>
              <a:t>Results</a:t>
            </a:r>
            <a:r>
              <a:rPr lang="en-US" sz="1200" dirty="0" smtClean="0">
                <a:solidFill>
                  <a:schemeClr val="accent4">
                    <a:lumMod val="75000"/>
                    <a:lumOff val="25000"/>
                  </a:schemeClr>
                </a:solidFill>
              </a:rPr>
              <a:t>                    Summary</a:t>
            </a:r>
            <a:endParaRPr lang="en-US" sz="1200" dirty="0">
              <a:solidFill>
                <a:schemeClr val="accent4">
                  <a:lumMod val="75000"/>
                  <a:lumOff val="25000"/>
                </a:schemeClr>
              </a:solidFill>
            </a:endParaRPr>
          </a:p>
        </p:txBody>
      </p:sp>
      <p:sp>
        <p:nvSpPr>
          <p:cNvPr id="7" name="TextBox 6"/>
          <p:cNvSpPr txBox="1"/>
          <p:nvPr/>
        </p:nvSpPr>
        <p:spPr>
          <a:xfrm>
            <a:off x="2278062" y="1103314"/>
            <a:ext cx="1730376" cy="923330"/>
          </a:xfrm>
          <a:prstGeom prst="rect">
            <a:avLst/>
          </a:prstGeom>
          <a:noFill/>
        </p:spPr>
        <p:txBody>
          <a:bodyPr wrap="square" rtlCol="0">
            <a:spAutoFit/>
          </a:bodyPr>
          <a:lstStyle/>
          <a:p>
            <a:r>
              <a:rPr lang="en-US" b="1" dirty="0" smtClean="0">
                <a:solidFill>
                  <a:srgbClr val="FF0000"/>
                </a:solidFill>
              </a:rPr>
              <a:t>NO-VOLC</a:t>
            </a:r>
          </a:p>
          <a:p>
            <a:r>
              <a:rPr lang="en-US" b="1" dirty="0" smtClean="0">
                <a:solidFill>
                  <a:srgbClr val="3366FF"/>
                </a:solidFill>
              </a:rPr>
              <a:t>VOLC</a:t>
            </a:r>
          </a:p>
          <a:p>
            <a:r>
              <a:rPr lang="en-US" b="1" dirty="0">
                <a:solidFill>
                  <a:schemeClr val="accent5">
                    <a:lumMod val="60000"/>
                    <a:lumOff val="40000"/>
                  </a:schemeClr>
                </a:solidFill>
              </a:rPr>
              <a:t>VOLC-</a:t>
            </a:r>
            <a:r>
              <a:rPr lang="en-US" b="1" dirty="0" smtClean="0">
                <a:solidFill>
                  <a:schemeClr val="accent5">
                    <a:lumMod val="60000"/>
                    <a:lumOff val="40000"/>
                  </a:schemeClr>
                </a:solidFill>
              </a:rPr>
              <a:t>CONST</a:t>
            </a:r>
            <a:endParaRPr lang="en-US" b="1" dirty="0">
              <a:solidFill>
                <a:schemeClr val="accent5">
                  <a:lumMod val="60000"/>
                  <a:lumOff val="40000"/>
                </a:schemeClr>
              </a:solidFill>
            </a:endParaRPr>
          </a:p>
        </p:txBody>
      </p:sp>
    </p:spTree>
    <p:extLst>
      <p:ext uri="{BB962C8B-B14F-4D97-AF65-F5344CB8AC3E}">
        <p14:creationId xmlns:p14="http://schemas.microsoft.com/office/powerpoint/2010/main" val="23120417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Global-mean </a:t>
            </a:r>
            <a:r>
              <a:rPr lang="en-US" dirty="0"/>
              <a:t>a</a:t>
            </a:r>
            <a:r>
              <a:rPr lang="en-US" dirty="0" smtClean="0"/>
              <a:t>nnual surface air temperature</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27</a:t>
            </a:fld>
            <a:endParaRPr lang="nb-NO"/>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300" y="1054100"/>
            <a:ext cx="6361043" cy="4734084"/>
          </a:xfrm>
          <a:prstGeom prst="rect">
            <a:avLst/>
          </a:prstGeom>
        </p:spPr>
      </p:pic>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Methods                    </a:t>
            </a:r>
            <a:r>
              <a:rPr lang="en-US" sz="1200" dirty="0" smtClean="0">
                <a:solidFill>
                  <a:srgbClr val="000000"/>
                </a:solidFill>
              </a:rPr>
              <a:t>Results</a:t>
            </a:r>
            <a:r>
              <a:rPr lang="en-US" sz="1200" dirty="0" smtClean="0">
                <a:solidFill>
                  <a:schemeClr val="accent4">
                    <a:lumMod val="75000"/>
                    <a:lumOff val="25000"/>
                  </a:schemeClr>
                </a:solidFill>
              </a:rPr>
              <a:t>                    Summary</a:t>
            </a:r>
            <a:endParaRPr lang="en-US" sz="1200" dirty="0">
              <a:solidFill>
                <a:schemeClr val="accent4">
                  <a:lumMod val="75000"/>
                  <a:lumOff val="25000"/>
                </a:schemeClr>
              </a:solidFill>
            </a:endParaRPr>
          </a:p>
        </p:txBody>
      </p:sp>
      <p:sp>
        <p:nvSpPr>
          <p:cNvPr id="6" name="TextBox 5"/>
          <p:cNvSpPr txBox="1"/>
          <p:nvPr/>
        </p:nvSpPr>
        <p:spPr>
          <a:xfrm>
            <a:off x="2524123" y="928694"/>
            <a:ext cx="3443934" cy="369332"/>
          </a:xfrm>
          <a:prstGeom prst="rect">
            <a:avLst/>
          </a:prstGeom>
          <a:noFill/>
        </p:spPr>
        <p:txBody>
          <a:bodyPr wrap="none" rtlCol="0">
            <a:spAutoFit/>
          </a:bodyPr>
          <a:lstStyle/>
          <a:p>
            <a:r>
              <a:rPr lang="en-US" dirty="0" smtClean="0"/>
              <a:t>near-future temperature change</a:t>
            </a:r>
            <a:endParaRPr lang="en-US" dirty="0"/>
          </a:p>
        </p:txBody>
      </p:sp>
      <p:sp>
        <p:nvSpPr>
          <p:cNvPr id="7" name="TextBox 6"/>
          <p:cNvSpPr txBox="1"/>
          <p:nvPr/>
        </p:nvSpPr>
        <p:spPr>
          <a:xfrm>
            <a:off x="6280117" y="3494090"/>
            <a:ext cx="1557149" cy="646331"/>
          </a:xfrm>
          <a:prstGeom prst="rect">
            <a:avLst/>
          </a:prstGeom>
          <a:noFill/>
        </p:spPr>
        <p:txBody>
          <a:bodyPr wrap="none" rtlCol="0">
            <a:spAutoFit/>
          </a:bodyPr>
          <a:lstStyle/>
          <a:p>
            <a:pPr algn="ctr"/>
            <a:r>
              <a:rPr lang="en-US" dirty="0" smtClean="0"/>
              <a:t>time warming </a:t>
            </a:r>
          </a:p>
          <a:p>
            <a:r>
              <a:rPr lang="en-US" dirty="0" smtClean="0"/>
              <a:t>hits 1.5C</a:t>
            </a:r>
            <a:endParaRPr lang="en-US" dirty="0"/>
          </a:p>
        </p:txBody>
      </p:sp>
    </p:spTree>
    <p:extLst>
      <p:ext uri="{BB962C8B-B14F-4D97-AF65-F5344CB8AC3E}">
        <p14:creationId xmlns:p14="http://schemas.microsoft.com/office/powerpoint/2010/main" val="14644358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Decadal temperature means and trends</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28</a:t>
            </a:fld>
            <a:endParaRPr lang="nb-NO"/>
          </a:p>
        </p:txBody>
      </p:sp>
      <p:pic>
        <p:nvPicPr>
          <p:cNvPr id="6" name="Picture 5" descr="fig3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233" y="1166301"/>
            <a:ext cx="6801534" cy="5216711"/>
          </a:xfrm>
          <a:prstGeom prst="rect">
            <a:avLst/>
          </a:prstGeom>
        </p:spPr>
      </p:pic>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Methods                    </a:t>
            </a:r>
            <a:r>
              <a:rPr lang="en-US" sz="1200" dirty="0" smtClean="0">
                <a:solidFill>
                  <a:srgbClr val="000000"/>
                </a:solidFill>
              </a:rPr>
              <a:t>Results</a:t>
            </a:r>
            <a:r>
              <a:rPr lang="en-US" sz="1200" dirty="0" smtClean="0">
                <a:solidFill>
                  <a:schemeClr val="accent4">
                    <a:lumMod val="75000"/>
                    <a:lumOff val="25000"/>
                  </a:schemeClr>
                </a:solidFill>
              </a:rPr>
              <a:t>                    Summary</a:t>
            </a:r>
            <a:endParaRPr lang="en-US" sz="1200" dirty="0">
              <a:solidFill>
                <a:schemeClr val="accent4">
                  <a:lumMod val="75000"/>
                  <a:lumOff val="25000"/>
                </a:schemeClr>
              </a:solidFill>
            </a:endParaRPr>
          </a:p>
        </p:txBody>
      </p:sp>
      <p:sp>
        <p:nvSpPr>
          <p:cNvPr id="3" name="TextBox 2"/>
          <p:cNvSpPr txBox="1"/>
          <p:nvPr/>
        </p:nvSpPr>
        <p:spPr>
          <a:xfrm>
            <a:off x="2492363" y="1277938"/>
            <a:ext cx="1634808" cy="369332"/>
          </a:xfrm>
          <a:prstGeom prst="rect">
            <a:avLst/>
          </a:prstGeom>
          <a:noFill/>
        </p:spPr>
        <p:txBody>
          <a:bodyPr wrap="none" rtlCol="0">
            <a:spAutoFit/>
          </a:bodyPr>
          <a:lstStyle/>
          <a:p>
            <a:r>
              <a:rPr lang="en-US" dirty="0" smtClean="0"/>
              <a:t>decadal mean</a:t>
            </a:r>
            <a:endParaRPr lang="en-US" dirty="0"/>
          </a:p>
        </p:txBody>
      </p:sp>
      <p:sp>
        <p:nvSpPr>
          <p:cNvPr id="7" name="TextBox 6"/>
          <p:cNvSpPr txBox="1"/>
          <p:nvPr/>
        </p:nvSpPr>
        <p:spPr>
          <a:xfrm>
            <a:off x="2509827" y="3748208"/>
            <a:ext cx="1634808" cy="369332"/>
          </a:xfrm>
          <a:prstGeom prst="rect">
            <a:avLst/>
          </a:prstGeom>
          <a:noFill/>
        </p:spPr>
        <p:txBody>
          <a:bodyPr wrap="none" rtlCol="0">
            <a:spAutoFit/>
          </a:bodyPr>
          <a:lstStyle/>
          <a:p>
            <a:r>
              <a:rPr lang="en-US" dirty="0" smtClean="0"/>
              <a:t>decadal mean</a:t>
            </a:r>
            <a:endParaRPr lang="en-US" dirty="0"/>
          </a:p>
        </p:txBody>
      </p:sp>
      <p:sp>
        <p:nvSpPr>
          <p:cNvPr id="8" name="TextBox 7"/>
          <p:cNvSpPr txBox="1"/>
          <p:nvPr/>
        </p:nvSpPr>
        <p:spPr>
          <a:xfrm>
            <a:off x="5988239" y="3733936"/>
            <a:ext cx="1583524" cy="369332"/>
          </a:xfrm>
          <a:prstGeom prst="rect">
            <a:avLst/>
          </a:prstGeom>
          <a:noFill/>
        </p:spPr>
        <p:txBody>
          <a:bodyPr wrap="none" rtlCol="0">
            <a:spAutoFit/>
          </a:bodyPr>
          <a:lstStyle/>
          <a:p>
            <a:r>
              <a:rPr lang="en-US" dirty="0" smtClean="0"/>
              <a:t>decadal trend</a:t>
            </a:r>
            <a:endParaRPr lang="en-US" dirty="0"/>
          </a:p>
        </p:txBody>
      </p:sp>
      <p:sp>
        <p:nvSpPr>
          <p:cNvPr id="9" name="TextBox 8"/>
          <p:cNvSpPr txBox="1"/>
          <p:nvPr/>
        </p:nvSpPr>
        <p:spPr>
          <a:xfrm>
            <a:off x="7788298" y="1327148"/>
            <a:ext cx="512530" cy="553998"/>
          </a:xfrm>
          <a:prstGeom prst="rect">
            <a:avLst/>
          </a:prstGeom>
          <a:noFill/>
        </p:spPr>
        <p:txBody>
          <a:bodyPr wrap="none" rtlCol="0">
            <a:spAutoFit/>
          </a:bodyPr>
          <a:lstStyle/>
          <a:p>
            <a:r>
              <a:rPr lang="en-US" sz="1000" dirty="0" smtClean="0">
                <a:solidFill>
                  <a:srgbClr val="3366FF"/>
                </a:solidFill>
              </a:rPr>
              <a:t>95%</a:t>
            </a:r>
          </a:p>
          <a:p>
            <a:r>
              <a:rPr lang="en-US" sz="1000" dirty="0" smtClean="0">
                <a:solidFill>
                  <a:srgbClr val="3366FF"/>
                </a:solidFill>
              </a:rPr>
              <a:t>mean</a:t>
            </a:r>
          </a:p>
          <a:p>
            <a:r>
              <a:rPr lang="en-US" sz="1000" dirty="0" smtClean="0">
                <a:solidFill>
                  <a:srgbClr val="3366FF"/>
                </a:solidFill>
              </a:rPr>
              <a:t>5%</a:t>
            </a:r>
            <a:endParaRPr lang="en-US" sz="1000" dirty="0">
              <a:solidFill>
                <a:srgbClr val="3366FF"/>
              </a:solidFill>
            </a:endParaRPr>
          </a:p>
        </p:txBody>
      </p:sp>
      <p:sp>
        <p:nvSpPr>
          <p:cNvPr id="10" name="TextBox 9"/>
          <p:cNvSpPr txBox="1"/>
          <p:nvPr/>
        </p:nvSpPr>
        <p:spPr>
          <a:xfrm>
            <a:off x="2119309" y="5548325"/>
            <a:ext cx="2413000" cy="276999"/>
          </a:xfrm>
          <a:prstGeom prst="rect">
            <a:avLst/>
          </a:prstGeom>
          <a:noFill/>
        </p:spPr>
        <p:txBody>
          <a:bodyPr wrap="square" rtlCol="0">
            <a:spAutoFit/>
          </a:bodyPr>
          <a:lstStyle/>
          <a:p>
            <a:r>
              <a:rPr lang="en-US" sz="1200" dirty="0" smtClean="0"/>
              <a:t>anthropogenic warming removed</a:t>
            </a:r>
            <a:endParaRPr lang="en-US" sz="1200" dirty="0"/>
          </a:p>
        </p:txBody>
      </p:sp>
      <p:sp>
        <p:nvSpPr>
          <p:cNvPr id="11" name="TextBox 10"/>
          <p:cNvSpPr txBox="1"/>
          <p:nvPr/>
        </p:nvSpPr>
        <p:spPr>
          <a:xfrm>
            <a:off x="3270266" y="5040318"/>
            <a:ext cx="1285428" cy="584776"/>
          </a:xfrm>
          <a:prstGeom prst="rect">
            <a:avLst/>
          </a:prstGeom>
          <a:noFill/>
        </p:spPr>
        <p:txBody>
          <a:bodyPr wrap="none" rtlCol="0">
            <a:spAutoFit/>
          </a:bodyPr>
          <a:lstStyle/>
          <a:p>
            <a:r>
              <a:rPr lang="en-US" sz="1600" dirty="0" err="1" smtClean="0">
                <a:solidFill>
                  <a:srgbClr val="FF0000"/>
                </a:solidFill>
              </a:rPr>
              <a:t>std</a:t>
            </a:r>
            <a:r>
              <a:rPr lang="en-US" sz="1600" dirty="0" smtClean="0">
                <a:solidFill>
                  <a:srgbClr val="FF0000"/>
                </a:solidFill>
              </a:rPr>
              <a:t> = 0.04 K</a:t>
            </a:r>
          </a:p>
          <a:p>
            <a:r>
              <a:rPr lang="en-US" sz="1600" dirty="0" err="1" smtClean="0">
                <a:solidFill>
                  <a:srgbClr val="3366FF"/>
                </a:solidFill>
              </a:rPr>
              <a:t>std</a:t>
            </a:r>
            <a:r>
              <a:rPr lang="en-US" sz="1600" dirty="0" smtClean="0">
                <a:solidFill>
                  <a:srgbClr val="3366FF"/>
                </a:solidFill>
              </a:rPr>
              <a:t> = 0.11 K </a:t>
            </a:r>
            <a:endParaRPr lang="en-US" sz="1600" dirty="0">
              <a:solidFill>
                <a:srgbClr val="3366FF"/>
              </a:solidFill>
            </a:endParaRPr>
          </a:p>
        </p:txBody>
      </p:sp>
      <p:sp>
        <p:nvSpPr>
          <p:cNvPr id="12" name="TextBox 11"/>
          <p:cNvSpPr txBox="1"/>
          <p:nvPr/>
        </p:nvSpPr>
        <p:spPr>
          <a:xfrm>
            <a:off x="6216842" y="5224470"/>
            <a:ext cx="1866917" cy="584776"/>
          </a:xfrm>
          <a:prstGeom prst="rect">
            <a:avLst/>
          </a:prstGeom>
          <a:noFill/>
        </p:spPr>
        <p:txBody>
          <a:bodyPr wrap="none" rtlCol="0">
            <a:spAutoFit/>
          </a:bodyPr>
          <a:lstStyle/>
          <a:p>
            <a:r>
              <a:rPr lang="en-US" sz="1600" dirty="0" err="1" smtClean="0">
                <a:solidFill>
                  <a:srgbClr val="FF0000"/>
                </a:solidFill>
              </a:rPr>
              <a:t>std</a:t>
            </a:r>
            <a:r>
              <a:rPr lang="en-US" sz="1600" dirty="0" smtClean="0">
                <a:solidFill>
                  <a:srgbClr val="FF0000"/>
                </a:solidFill>
              </a:rPr>
              <a:t> = 0.12 K/10-yr</a:t>
            </a:r>
          </a:p>
          <a:p>
            <a:r>
              <a:rPr lang="en-US" sz="1600" dirty="0" err="1" smtClean="0">
                <a:solidFill>
                  <a:srgbClr val="3366FF"/>
                </a:solidFill>
              </a:rPr>
              <a:t>std</a:t>
            </a:r>
            <a:r>
              <a:rPr lang="en-US" sz="1600" dirty="0" smtClean="0">
                <a:solidFill>
                  <a:srgbClr val="3366FF"/>
                </a:solidFill>
              </a:rPr>
              <a:t> = 0.24 K/10-yr  </a:t>
            </a:r>
            <a:endParaRPr lang="en-US" sz="1600" dirty="0">
              <a:solidFill>
                <a:srgbClr val="3366FF"/>
              </a:solidFill>
            </a:endParaRPr>
          </a:p>
        </p:txBody>
      </p:sp>
    </p:spTree>
    <p:extLst>
      <p:ext uri="{BB962C8B-B14F-4D97-AF65-F5344CB8AC3E}">
        <p14:creationId xmlns:p14="http://schemas.microsoft.com/office/powerpoint/2010/main" val="30493230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Global warming pause probability</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29</a:t>
            </a:fld>
            <a:endParaRPr lang="nb-NO"/>
          </a:p>
        </p:txBody>
      </p:sp>
      <p:pic>
        <p:nvPicPr>
          <p:cNvPr id="3" name="Picture 2" descr="fig3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440" y="1367122"/>
            <a:ext cx="6188266" cy="2323332"/>
          </a:xfrm>
          <a:prstGeom prst="rect">
            <a:avLst/>
          </a:prstGeom>
        </p:spPr>
      </p:pic>
      <p:sp>
        <p:nvSpPr>
          <p:cNvPr id="5" name="TextBox 4"/>
          <p:cNvSpPr txBox="1"/>
          <p:nvPr/>
        </p:nvSpPr>
        <p:spPr>
          <a:xfrm>
            <a:off x="2427940" y="926354"/>
            <a:ext cx="1082611" cy="369332"/>
          </a:xfrm>
          <a:prstGeom prst="rect">
            <a:avLst/>
          </a:prstGeom>
          <a:noFill/>
        </p:spPr>
        <p:txBody>
          <a:bodyPr wrap="none" rtlCol="0">
            <a:spAutoFit/>
          </a:bodyPr>
          <a:lstStyle/>
          <a:p>
            <a:r>
              <a:rPr lang="en-US" dirty="0"/>
              <a:t>A</a:t>
            </a:r>
            <a:r>
              <a:rPr lang="en-US" dirty="0" smtClean="0"/>
              <a:t>ll years</a:t>
            </a:r>
            <a:endParaRPr lang="en-US" dirty="0"/>
          </a:p>
        </p:txBody>
      </p:sp>
      <p:sp>
        <p:nvSpPr>
          <p:cNvPr id="7" name="TextBox 6"/>
          <p:cNvSpPr txBox="1"/>
          <p:nvPr/>
        </p:nvSpPr>
        <p:spPr>
          <a:xfrm>
            <a:off x="5628513" y="884508"/>
            <a:ext cx="1340068" cy="369332"/>
          </a:xfrm>
          <a:prstGeom prst="rect">
            <a:avLst/>
          </a:prstGeom>
          <a:noFill/>
        </p:spPr>
        <p:txBody>
          <a:bodyPr wrap="none" rtlCol="0">
            <a:spAutoFit/>
          </a:bodyPr>
          <a:lstStyle/>
          <a:p>
            <a:r>
              <a:rPr lang="en-US" dirty="0" smtClean="0"/>
              <a:t>2006–2050</a:t>
            </a:r>
            <a:endParaRPr lang="en-US" dirty="0"/>
          </a:p>
        </p:txBody>
      </p:sp>
      <p:pic>
        <p:nvPicPr>
          <p:cNvPr id="8" name="Picture 7" descr="figS3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164" y="4146251"/>
            <a:ext cx="7889191" cy="1755513"/>
          </a:xfrm>
          <a:prstGeom prst="rect">
            <a:avLst/>
          </a:prstGeom>
        </p:spPr>
      </p:pic>
      <p:sp>
        <p:nvSpPr>
          <p:cNvPr id="6" name="Rectangle 5"/>
          <p:cNvSpPr/>
          <p:nvPr/>
        </p:nvSpPr>
        <p:spPr>
          <a:xfrm>
            <a:off x="4251556" y="875615"/>
            <a:ext cx="4243668" cy="290294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9" name="Rectangle 8"/>
          <p:cNvSpPr/>
          <p:nvPr/>
        </p:nvSpPr>
        <p:spPr>
          <a:xfrm>
            <a:off x="4664804" y="3554749"/>
            <a:ext cx="4170141" cy="290294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drg</a:t>
            </a:r>
            <a:endParaRPr lang="en-US" dirty="0"/>
          </a:p>
        </p:txBody>
      </p:sp>
      <p:sp>
        <p:nvSpPr>
          <p:cNvPr id="10" name="TextBox 9"/>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Methods                    </a:t>
            </a:r>
            <a:r>
              <a:rPr lang="en-US" sz="1200" dirty="0" smtClean="0">
                <a:solidFill>
                  <a:srgbClr val="000000"/>
                </a:solidFill>
              </a:rPr>
              <a:t>Results</a:t>
            </a:r>
            <a:r>
              <a:rPr lang="en-US" sz="1200" dirty="0" smtClean="0">
                <a:solidFill>
                  <a:schemeClr val="accent4">
                    <a:lumMod val="75000"/>
                    <a:lumOff val="25000"/>
                  </a:schemeClr>
                </a:solidFill>
              </a:rPr>
              <a:t>                    Summary</a:t>
            </a:r>
            <a:endParaRPr lang="en-US" sz="1200" dirty="0">
              <a:solidFill>
                <a:schemeClr val="accent4">
                  <a:lumMod val="75000"/>
                  <a:lumOff val="25000"/>
                </a:schemeClr>
              </a:solidFill>
            </a:endParaRPr>
          </a:p>
        </p:txBody>
      </p:sp>
      <p:sp>
        <p:nvSpPr>
          <p:cNvPr id="11" name="Rectangle 10"/>
          <p:cNvSpPr/>
          <p:nvPr/>
        </p:nvSpPr>
        <p:spPr>
          <a:xfrm>
            <a:off x="2963266" y="2752224"/>
            <a:ext cx="1292479" cy="738664"/>
          </a:xfrm>
          <a:prstGeom prst="rect">
            <a:avLst/>
          </a:prstGeom>
        </p:spPr>
        <p:txBody>
          <a:bodyPr wrap="none">
            <a:spAutoFit/>
          </a:bodyPr>
          <a:lstStyle/>
          <a:p>
            <a:r>
              <a:rPr lang="en-US" sz="1400" b="1" dirty="0" smtClean="0">
                <a:solidFill>
                  <a:srgbClr val="FF0000"/>
                </a:solidFill>
              </a:rPr>
              <a:t>P(y&lt;0) </a:t>
            </a:r>
            <a:r>
              <a:rPr lang="en-US" sz="1400" b="1" dirty="0" smtClean="0">
                <a:solidFill>
                  <a:srgbClr val="FF0000"/>
                </a:solidFill>
              </a:rPr>
              <a:t>= 10%</a:t>
            </a:r>
            <a:endParaRPr lang="en-US" sz="1400" b="1" dirty="0">
              <a:solidFill>
                <a:srgbClr val="FF0000"/>
              </a:solidFill>
            </a:endParaRPr>
          </a:p>
          <a:p>
            <a:r>
              <a:rPr lang="en-US" sz="1400" b="1" dirty="0" smtClean="0">
                <a:solidFill>
                  <a:srgbClr val="3366FF"/>
                </a:solidFill>
              </a:rPr>
              <a:t>P(y&lt;0) = 16%</a:t>
            </a:r>
            <a:endParaRPr lang="en-US" sz="1400" b="1" dirty="0">
              <a:solidFill>
                <a:srgbClr val="3366FF"/>
              </a:solidFill>
            </a:endParaRPr>
          </a:p>
          <a:p>
            <a:endParaRPr lang="en-US" sz="1400" b="1" dirty="0">
              <a:solidFill>
                <a:srgbClr val="FF0000"/>
              </a:solidFill>
            </a:endParaRPr>
          </a:p>
        </p:txBody>
      </p:sp>
      <p:sp>
        <p:nvSpPr>
          <p:cNvPr id="12" name="TextBox 11"/>
          <p:cNvSpPr txBox="1"/>
          <p:nvPr/>
        </p:nvSpPr>
        <p:spPr>
          <a:xfrm>
            <a:off x="4849805" y="2182812"/>
            <a:ext cx="3452808" cy="369332"/>
          </a:xfrm>
          <a:prstGeom prst="rect">
            <a:avLst/>
          </a:prstGeom>
          <a:noFill/>
          <a:ln>
            <a:solidFill>
              <a:srgbClr val="FF0000"/>
            </a:solidFill>
          </a:ln>
        </p:spPr>
        <p:txBody>
          <a:bodyPr wrap="square" rtlCol="0">
            <a:spAutoFit/>
          </a:bodyPr>
          <a:lstStyle/>
          <a:p>
            <a:r>
              <a:rPr lang="en-US" dirty="0" smtClean="0"/>
              <a:t>50% increase in hiatus decades </a:t>
            </a:r>
            <a:endParaRPr lang="en-US" dirty="0"/>
          </a:p>
        </p:txBody>
      </p:sp>
      <p:sp>
        <p:nvSpPr>
          <p:cNvPr id="13" name="TextBox 12"/>
          <p:cNvSpPr txBox="1"/>
          <p:nvPr/>
        </p:nvSpPr>
        <p:spPr>
          <a:xfrm>
            <a:off x="4819636" y="4470399"/>
            <a:ext cx="4102100" cy="646331"/>
          </a:xfrm>
          <a:prstGeom prst="rect">
            <a:avLst/>
          </a:prstGeom>
          <a:noFill/>
          <a:ln>
            <a:solidFill>
              <a:srgbClr val="FF0000"/>
            </a:solidFill>
          </a:ln>
        </p:spPr>
        <p:txBody>
          <a:bodyPr wrap="square" rtlCol="0">
            <a:spAutoFit/>
          </a:bodyPr>
          <a:lstStyle/>
          <a:p>
            <a:r>
              <a:rPr lang="en-US" dirty="0" smtClean="0"/>
              <a:t>relative importance of volcanoes increases for longer averaging periods</a:t>
            </a:r>
            <a:endParaRPr lang="en-US" dirty="0"/>
          </a:p>
        </p:txBody>
      </p:sp>
    </p:spTree>
    <p:extLst>
      <p:ext uri="{BB962C8B-B14F-4D97-AF65-F5344CB8AC3E}">
        <p14:creationId xmlns:p14="http://schemas.microsoft.com/office/powerpoint/2010/main" val="22493371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Volcanic impact on climate</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3</a:t>
            </a:fld>
            <a:endParaRPr lang="nb-NO"/>
          </a:p>
        </p:txBody>
      </p:sp>
      <p:sp>
        <p:nvSpPr>
          <p:cNvPr id="9" name="TextBox 8"/>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pic>
        <p:nvPicPr>
          <p:cNvPr id="10" name="Picture 9" descr="volcano_schematic_fischer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376" y="866720"/>
            <a:ext cx="6699249" cy="4734848"/>
          </a:xfrm>
          <a:prstGeom prst="rect">
            <a:avLst/>
          </a:prstGeom>
        </p:spPr>
      </p:pic>
      <p:sp>
        <p:nvSpPr>
          <p:cNvPr id="11" name="Content Placeholder 2"/>
          <p:cNvSpPr>
            <a:spLocks noGrp="1"/>
          </p:cNvSpPr>
          <p:nvPr>
            <p:ph idx="1"/>
          </p:nvPr>
        </p:nvSpPr>
        <p:spPr>
          <a:xfrm>
            <a:off x="373369" y="5707063"/>
            <a:ext cx="9429445" cy="962643"/>
          </a:xfrm>
        </p:spPr>
        <p:txBody>
          <a:bodyPr>
            <a:normAutofit fontScale="25000" lnSpcReduction="20000"/>
          </a:bodyPr>
          <a:lstStyle/>
          <a:p>
            <a:pPr marL="457200" indent="-457200">
              <a:lnSpc>
                <a:spcPct val="120000"/>
              </a:lnSpc>
              <a:buFont typeface="Arial"/>
              <a:buChar char="•"/>
            </a:pPr>
            <a:r>
              <a:rPr lang="en-US" sz="7200" b="1" dirty="0" smtClean="0"/>
              <a:t>Reflects incoming shortwave radiation (</a:t>
            </a:r>
            <a:r>
              <a:rPr lang="en-US" sz="7200" b="1" dirty="0" smtClean="0">
                <a:solidFill>
                  <a:srgbClr val="0000FF"/>
                </a:solidFill>
              </a:rPr>
              <a:t>cooling</a:t>
            </a:r>
            <a:r>
              <a:rPr lang="en-US" sz="7200" b="1" dirty="0" smtClean="0"/>
              <a:t> at surface)</a:t>
            </a:r>
          </a:p>
          <a:p>
            <a:pPr marL="457200" indent="-457200">
              <a:lnSpc>
                <a:spcPct val="120000"/>
              </a:lnSpc>
              <a:buFont typeface="Arial"/>
              <a:buChar char="•"/>
            </a:pPr>
            <a:r>
              <a:rPr lang="en-US" sz="7200" b="1" dirty="0" smtClean="0"/>
              <a:t>Absorbs </a:t>
            </a:r>
            <a:r>
              <a:rPr lang="en-US" sz="7200" b="1" dirty="0" err="1" smtClean="0"/>
              <a:t>longwave</a:t>
            </a:r>
            <a:r>
              <a:rPr lang="en-US" sz="7200" b="1" dirty="0" smtClean="0"/>
              <a:t> radiation from </a:t>
            </a:r>
            <a:r>
              <a:rPr lang="en-US" sz="7200" b="1" dirty="0" smtClean="0"/>
              <a:t>surface </a:t>
            </a:r>
            <a:r>
              <a:rPr lang="en-US" sz="7200" b="1" dirty="0" smtClean="0"/>
              <a:t>(</a:t>
            </a:r>
            <a:r>
              <a:rPr lang="en-US" sz="7200" b="1" dirty="0" smtClean="0">
                <a:solidFill>
                  <a:srgbClr val="FF0000"/>
                </a:solidFill>
              </a:rPr>
              <a:t>warming</a:t>
            </a:r>
            <a:r>
              <a:rPr lang="en-US" sz="7200" b="1" dirty="0" smtClean="0"/>
              <a:t> </a:t>
            </a:r>
            <a:r>
              <a:rPr lang="en-US" sz="7200" b="1" dirty="0" smtClean="0"/>
              <a:t>in stratosphere</a:t>
            </a:r>
            <a:r>
              <a:rPr lang="en-US" sz="7200" b="1" dirty="0" smtClean="0"/>
              <a:t>)</a:t>
            </a:r>
            <a:r>
              <a:rPr lang="en-US" sz="7200" dirty="0" smtClean="0"/>
              <a:t> </a:t>
            </a:r>
          </a:p>
          <a:p>
            <a:pPr marL="342900" indent="-342900">
              <a:lnSpc>
                <a:spcPct val="120000"/>
              </a:lnSpc>
              <a:buFont typeface="Arial"/>
              <a:buChar char="•"/>
            </a:pPr>
            <a:endParaRPr lang="en-US" sz="7200" dirty="0" smtClean="0"/>
          </a:p>
          <a:p>
            <a:pPr>
              <a:lnSpc>
                <a:spcPct val="120000"/>
              </a:lnSpc>
            </a:pPr>
            <a:r>
              <a:rPr lang="en-US" dirty="0" smtClean="0"/>
              <a:t>   </a:t>
            </a:r>
          </a:p>
          <a:p>
            <a:pPr>
              <a:lnSpc>
                <a:spcPct val="120000"/>
              </a:lnSpc>
            </a:pPr>
            <a:endParaRPr lang="en-US" dirty="0" smtClean="0"/>
          </a:p>
          <a:p>
            <a:pPr>
              <a:lnSpc>
                <a:spcPct val="120000"/>
              </a:lnSpc>
            </a:pPr>
            <a:r>
              <a:rPr lang="en-US" dirty="0" smtClean="0"/>
              <a:t>  </a:t>
            </a:r>
          </a:p>
        </p:txBody>
      </p:sp>
    </p:spTree>
    <p:extLst>
      <p:ext uri="{BB962C8B-B14F-4D97-AF65-F5344CB8AC3E}">
        <p14:creationId xmlns:p14="http://schemas.microsoft.com/office/powerpoint/2010/main" val="30325565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Global warming pause probability</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30</a:t>
            </a:fld>
            <a:endParaRPr lang="nb-NO"/>
          </a:p>
        </p:txBody>
      </p:sp>
      <p:pic>
        <p:nvPicPr>
          <p:cNvPr id="3" name="Picture 2" descr="fig3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440" y="1367122"/>
            <a:ext cx="6188266" cy="2323332"/>
          </a:xfrm>
          <a:prstGeom prst="rect">
            <a:avLst/>
          </a:prstGeom>
        </p:spPr>
      </p:pic>
      <p:sp>
        <p:nvSpPr>
          <p:cNvPr id="5" name="TextBox 4"/>
          <p:cNvSpPr txBox="1"/>
          <p:nvPr/>
        </p:nvSpPr>
        <p:spPr>
          <a:xfrm>
            <a:off x="2427940" y="926354"/>
            <a:ext cx="1082611" cy="369332"/>
          </a:xfrm>
          <a:prstGeom prst="rect">
            <a:avLst/>
          </a:prstGeom>
          <a:noFill/>
        </p:spPr>
        <p:txBody>
          <a:bodyPr wrap="none" rtlCol="0">
            <a:spAutoFit/>
          </a:bodyPr>
          <a:lstStyle/>
          <a:p>
            <a:r>
              <a:rPr lang="en-US" dirty="0" smtClean="0"/>
              <a:t>All years</a:t>
            </a:r>
            <a:endParaRPr lang="en-US" dirty="0"/>
          </a:p>
        </p:txBody>
      </p:sp>
      <p:sp>
        <p:nvSpPr>
          <p:cNvPr id="7" name="TextBox 6"/>
          <p:cNvSpPr txBox="1"/>
          <p:nvPr/>
        </p:nvSpPr>
        <p:spPr>
          <a:xfrm>
            <a:off x="5469753" y="884508"/>
            <a:ext cx="1340068" cy="369332"/>
          </a:xfrm>
          <a:prstGeom prst="rect">
            <a:avLst/>
          </a:prstGeom>
          <a:noFill/>
        </p:spPr>
        <p:txBody>
          <a:bodyPr wrap="none" rtlCol="0">
            <a:spAutoFit/>
          </a:bodyPr>
          <a:lstStyle/>
          <a:p>
            <a:r>
              <a:rPr lang="en-US" dirty="0" smtClean="0"/>
              <a:t>2006–2050</a:t>
            </a:r>
            <a:endParaRPr lang="en-US" dirty="0"/>
          </a:p>
        </p:txBody>
      </p:sp>
      <p:pic>
        <p:nvPicPr>
          <p:cNvPr id="8" name="Picture 7" descr="figS3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164" y="4146251"/>
            <a:ext cx="7889191" cy="1755513"/>
          </a:xfrm>
          <a:prstGeom prst="rect">
            <a:avLst/>
          </a:prstGeom>
        </p:spPr>
      </p:pic>
      <p:sp>
        <p:nvSpPr>
          <p:cNvPr id="9" name="TextBox 8"/>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Methods                    </a:t>
            </a:r>
            <a:r>
              <a:rPr lang="en-US" sz="1200" dirty="0" smtClean="0">
                <a:solidFill>
                  <a:srgbClr val="000000"/>
                </a:solidFill>
              </a:rPr>
              <a:t>Results</a:t>
            </a:r>
            <a:r>
              <a:rPr lang="en-US" sz="1200" dirty="0" smtClean="0">
                <a:solidFill>
                  <a:schemeClr val="accent4">
                    <a:lumMod val="75000"/>
                    <a:lumOff val="25000"/>
                  </a:schemeClr>
                </a:solidFill>
              </a:rPr>
              <a:t>                    Summary</a:t>
            </a:r>
            <a:endParaRPr lang="en-US" sz="1200" dirty="0">
              <a:solidFill>
                <a:schemeClr val="accent4">
                  <a:lumMod val="75000"/>
                  <a:lumOff val="25000"/>
                </a:schemeClr>
              </a:solidFill>
            </a:endParaRPr>
          </a:p>
        </p:txBody>
      </p:sp>
      <p:sp>
        <p:nvSpPr>
          <p:cNvPr id="10" name="TextBox 9"/>
          <p:cNvSpPr txBox="1"/>
          <p:nvPr/>
        </p:nvSpPr>
        <p:spPr>
          <a:xfrm>
            <a:off x="1833956" y="6073774"/>
            <a:ext cx="5635232" cy="369332"/>
          </a:xfrm>
          <a:prstGeom prst="rect">
            <a:avLst/>
          </a:prstGeom>
          <a:noFill/>
          <a:ln>
            <a:solidFill>
              <a:srgbClr val="FF0000"/>
            </a:solidFill>
          </a:ln>
        </p:spPr>
        <p:txBody>
          <a:bodyPr wrap="square" rtlCol="0">
            <a:spAutoFit/>
          </a:bodyPr>
          <a:lstStyle/>
          <a:p>
            <a:r>
              <a:rPr lang="en-US" dirty="0" smtClean="0"/>
              <a:t>relative impact is sensitive to global warming scenario</a:t>
            </a:r>
            <a:endParaRPr lang="en-US" dirty="0"/>
          </a:p>
        </p:txBody>
      </p:sp>
      <p:sp>
        <p:nvSpPr>
          <p:cNvPr id="12" name="Rectangle 11"/>
          <p:cNvSpPr/>
          <p:nvPr/>
        </p:nvSpPr>
        <p:spPr>
          <a:xfrm>
            <a:off x="6132106" y="2745864"/>
            <a:ext cx="1292479" cy="738664"/>
          </a:xfrm>
          <a:prstGeom prst="rect">
            <a:avLst/>
          </a:prstGeom>
        </p:spPr>
        <p:txBody>
          <a:bodyPr wrap="none">
            <a:spAutoFit/>
          </a:bodyPr>
          <a:lstStyle/>
          <a:p>
            <a:r>
              <a:rPr lang="en-US" sz="1400" b="1" dirty="0" smtClean="0">
                <a:solidFill>
                  <a:srgbClr val="FF0000"/>
                </a:solidFill>
              </a:rPr>
              <a:t>P(y&lt;0) </a:t>
            </a:r>
            <a:r>
              <a:rPr lang="en-US" sz="1400" b="1" dirty="0" smtClean="0">
                <a:solidFill>
                  <a:srgbClr val="FF0000"/>
                </a:solidFill>
              </a:rPr>
              <a:t>= 4%</a:t>
            </a:r>
            <a:endParaRPr lang="en-US" sz="1400" b="1" dirty="0">
              <a:solidFill>
                <a:srgbClr val="FF0000"/>
              </a:solidFill>
            </a:endParaRPr>
          </a:p>
          <a:p>
            <a:r>
              <a:rPr lang="en-US" sz="1400" b="1" dirty="0">
                <a:solidFill>
                  <a:srgbClr val="3366FF"/>
                </a:solidFill>
              </a:rPr>
              <a:t>P</a:t>
            </a:r>
            <a:r>
              <a:rPr lang="en-US" sz="1400" b="1" dirty="0" smtClean="0">
                <a:solidFill>
                  <a:srgbClr val="3366FF"/>
                </a:solidFill>
              </a:rPr>
              <a:t>(y&lt;0) = 10%</a:t>
            </a:r>
            <a:endParaRPr lang="en-US" sz="1400" b="1" dirty="0">
              <a:solidFill>
                <a:srgbClr val="3366FF"/>
              </a:solidFill>
            </a:endParaRPr>
          </a:p>
          <a:p>
            <a:endParaRPr lang="en-US" sz="1400" b="1" dirty="0">
              <a:solidFill>
                <a:srgbClr val="FF0000"/>
              </a:solidFill>
            </a:endParaRPr>
          </a:p>
        </p:txBody>
      </p:sp>
      <p:sp>
        <p:nvSpPr>
          <p:cNvPr id="13" name="Rectangle 12"/>
          <p:cNvSpPr/>
          <p:nvPr/>
        </p:nvSpPr>
        <p:spPr>
          <a:xfrm>
            <a:off x="2963266" y="2752224"/>
            <a:ext cx="1292479" cy="738664"/>
          </a:xfrm>
          <a:prstGeom prst="rect">
            <a:avLst/>
          </a:prstGeom>
        </p:spPr>
        <p:txBody>
          <a:bodyPr wrap="none">
            <a:spAutoFit/>
          </a:bodyPr>
          <a:lstStyle/>
          <a:p>
            <a:r>
              <a:rPr lang="en-US" sz="1400" b="1" dirty="0" smtClean="0">
                <a:solidFill>
                  <a:srgbClr val="FF0000"/>
                </a:solidFill>
              </a:rPr>
              <a:t>P(y&lt;0) </a:t>
            </a:r>
            <a:r>
              <a:rPr lang="en-US" sz="1400" b="1" dirty="0" smtClean="0">
                <a:solidFill>
                  <a:srgbClr val="FF0000"/>
                </a:solidFill>
              </a:rPr>
              <a:t>= 10%</a:t>
            </a:r>
            <a:endParaRPr lang="en-US" sz="1400" b="1" dirty="0">
              <a:solidFill>
                <a:srgbClr val="FF0000"/>
              </a:solidFill>
            </a:endParaRPr>
          </a:p>
          <a:p>
            <a:r>
              <a:rPr lang="en-US" sz="1400" b="1" dirty="0" smtClean="0">
                <a:solidFill>
                  <a:srgbClr val="3366FF"/>
                </a:solidFill>
              </a:rPr>
              <a:t>P(y&lt;0) = 16%</a:t>
            </a:r>
            <a:endParaRPr lang="en-US" sz="1400" b="1" dirty="0">
              <a:solidFill>
                <a:srgbClr val="3366FF"/>
              </a:solidFill>
            </a:endParaRPr>
          </a:p>
          <a:p>
            <a:endParaRPr lang="en-US" sz="1400" b="1" dirty="0">
              <a:solidFill>
                <a:srgbClr val="FF0000"/>
              </a:solidFill>
            </a:endParaRPr>
          </a:p>
        </p:txBody>
      </p:sp>
    </p:spTree>
    <p:extLst>
      <p:ext uri="{BB962C8B-B14F-4D97-AF65-F5344CB8AC3E}">
        <p14:creationId xmlns:p14="http://schemas.microsoft.com/office/powerpoint/2010/main" val="23087106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Large-scale climate </a:t>
            </a:r>
            <a:r>
              <a:rPr lang="en-US" dirty="0" smtClean="0"/>
              <a:t>indicators</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31</a:t>
            </a:fld>
            <a:endParaRPr lang="nb-NO"/>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2915" y="901699"/>
            <a:ext cx="5578335" cy="5767314"/>
          </a:xfrm>
          <a:prstGeom prst="rect">
            <a:avLst/>
          </a:prstGeom>
        </p:spPr>
      </p:pic>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Methods                    </a:t>
            </a:r>
            <a:r>
              <a:rPr lang="en-US" sz="1200" dirty="0" smtClean="0">
                <a:solidFill>
                  <a:srgbClr val="000000"/>
                </a:solidFill>
              </a:rPr>
              <a:t>Results</a:t>
            </a:r>
            <a:r>
              <a:rPr lang="en-US" sz="1200" dirty="0" smtClean="0">
                <a:solidFill>
                  <a:schemeClr val="accent4">
                    <a:lumMod val="75000"/>
                    <a:lumOff val="25000"/>
                  </a:schemeClr>
                </a:solidFill>
              </a:rPr>
              <a:t>                    Summary</a:t>
            </a:r>
            <a:endParaRPr lang="en-US" sz="1200" dirty="0">
              <a:solidFill>
                <a:schemeClr val="accent4">
                  <a:lumMod val="75000"/>
                  <a:lumOff val="25000"/>
                </a:schemeClr>
              </a:solidFill>
            </a:endParaRPr>
          </a:p>
        </p:txBody>
      </p:sp>
      <p:sp>
        <p:nvSpPr>
          <p:cNvPr id="3" name="TextBox 2"/>
          <p:cNvSpPr txBox="1"/>
          <p:nvPr/>
        </p:nvSpPr>
        <p:spPr>
          <a:xfrm>
            <a:off x="523875" y="1198560"/>
            <a:ext cx="2343726" cy="646331"/>
          </a:xfrm>
          <a:prstGeom prst="rect">
            <a:avLst/>
          </a:prstGeom>
          <a:noFill/>
        </p:spPr>
        <p:txBody>
          <a:bodyPr wrap="none" rtlCol="0">
            <a:spAutoFit/>
          </a:bodyPr>
          <a:lstStyle/>
          <a:p>
            <a:r>
              <a:rPr lang="en-US" i="1" dirty="0" smtClean="0"/>
              <a:t>Radiation balance at</a:t>
            </a:r>
          </a:p>
          <a:p>
            <a:r>
              <a:rPr lang="en-US" i="1" dirty="0" smtClean="0"/>
              <a:t>top of atmosphere</a:t>
            </a:r>
          </a:p>
        </p:txBody>
      </p:sp>
      <p:sp>
        <p:nvSpPr>
          <p:cNvPr id="7" name="TextBox 6"/>
          <p:cNvSpPr txBox="1"/>
          <p:nvPr/>
        </p:nvSpPr>
        <p:spPr>
          <a:xfrm>
            <a:off x="525453" y="2462280"/>
            <a:ext cx="2625729" cy="369332"/>
          </a:xfrm>
          <a:prstGeom prst="rect">
            <a:avLst/>
          </a:prstGeom>
          <a:noFill/>
        </p:spPr>
        <p:txBody>
          <a:bodyPr wrap="none" rtlCol="0">
            <a:spAutoFit/>
          </a:bodyPr>
          <a:lstStyle/>
          <a:p>
            <a:r>
              <a:rPr lang="en-US" i="1" dirty="0" smtClean="0"/>
              <a:t>Steric sea level change</a:t>
            </a:r>
          </a:p>
        </p:txBody>
      </p:sp>
      <p:sp>
        <p:nvSpPr>
          <p:cNvPr id="8" name="TextBox 7"/>
          <p:cNvSpPr txBox="1"/>
          <p:nvPr/>
        </p:nvSpPr>
        <p:spPr>
          <a:xfrm>
            <a:off x="534969" y="3305286"/>
            <a:ext cx="2497464" cy="646331"/>
          </a:xfrm>
          <a:prstGeom prst="rect">
            <a:avLst/>
          </a:prstGeom>
          <a:noFill/>
        </p:spPr>
        <p:txBody>
          <a:bodyPr wrap="none" rtlCol="0">
            <a:spAutoFit/>
          </a:bodyPr>
          <a:lstStyle/>
          <a:p>
            <a:r>
              <a:rPr lang="en-US" i="1" dirty="0" smtClean="0"/>
              <a:t>East Asia summer </a:t>
            </a:r>
          </a:p>
          <a:p>
            <a:r>
              <a:rPr lang="en-US" i="1" dirty="0" smtClean="0"/>
              <a:t>monsoon precipitation</a:t>
            </a:r>
          </a:p>
        </p:txBody>
      </p:sp>
      <p:sp>
        <p:nvSpPr>
          <p:cNvPr id="9" name="TextBox 8"/>
          <p:cNvSpPr txBox="1"/>
          <p:nvPr/>
        </p:nvSpPr>
        <p:spPr>
          <a:xfrm>
            <a:off x="552423" y="4203858"/>
            <a:ext cx="1831706" cy="369332"/>
          </a:xfrm>
          <a:prstGeom prst="rect">
            <a:avLst/>
          </a:prstGeom>
          <a:noFill/>
        </p:spPr>
        <p:txBody>
          <a:bodyPr wrap="none" rtlCol="0">
            <a:spAutoFit/>
          </a:bodyPr>
          <a:lstStyle/>
          <a:p>
            <a:r>
              <a:rPr lang="en-US" i="1" dirty="0" smtClean="0"/>
              <a:t>AMOC strength</a:t>
            </a:r>
          </a:p>
        </p:txBody>
      </p:sp>
      <p:sp>
        <p:nvSpPr>
          <p:cNvPr id="10" name="TextBox 9"/>
          <p:cNvSpPr txBox="1"/>
          <p:nvPr/>
        </p:nvSpPr>
        <p:spPr>
          <a:xfrm>
            <a:off x="561939" y="5261190"/>
            <a:ext cx="2429622" cy="369332"/>
          </a:xfrm>
          <a:prstGeom prst="rect">
            <a:avLst/>
          </a:prstGeom>
          <a:noFill/>
        </p:spPr>
        <p:txBody>
          <a:bodyPr wrap="none" rtlCol="0">
            <a:spAutoFit/>
          </a:bodyPr>
          <a:lstStyle/>
          <a:p>
            <a:r>
              <a:rPr lang="en-US" i="1" dirty="0" smtClean="0"/>
              <a:t>Arctic sea ice volume</a:t>
            </a:r>
          </a:p>
        </p:txBody>
      </p:sp>
    </p:spTree>
    <p:extLst>
      <p:ext uri="{BB962C8B-B14F-4D97-AF65-F5344CB8AC3E}">
        <p14:creationId xmlns:p14="http://schemas.microsoft.com/office/powerpoint/2010/main" val="192331001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Does it matter locally? </a:t>
            </a:r>
            <a:r>
              <a:rPr lang="en-US" dirty="0" smtClean="0"/>
              <a:t> </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32</a:t>
            </a:fld>
            <a:endParaRPr lang="nb-NO"/>
          </a:p>
        </p:txBody>
      </p:sp>
      <p:pic>
        <p:nvPicPr>
          <p:cNvPr id="3" name="Picture 2" descr="fig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899" y="1516060"/>
            <a:ext cx="6420187" cy="4295623"/>
          </a:xfrm>
          <a:prstGeom prst="rect">
            <a:avLst/>
          </a:prstGeom>
        </p:spPr>
      </p:pic>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Methods                    </a:t>
            </a:r>
            <a:r>
              <a:rPr lang="en-US" sz="1200" dirty="0" smtClean="0">
                <a:solidFill>
                  <a:srgbClr val="000000"/>
                </a:solidFill>
              </a:rPr>
              <a:t>Results</a:t>
            </a:r>
            <a:r>
              <a:rPr lang="en-US" sz="1200" dirty="0" smtClean="0">
                <a:solidFill>
                  <a:schemeClr val="accent4">
                    <a:lumMod val="75000"/>
                    <a:lumOff val="25000"/>
                  </a:schemeClr>
                </a:solidFill>
              </a:rPr>
              <a:t>                    Summary</a:t>
            </a:r>
            <a:endParaRPr lang="en-US" sz="1200" dirty="0">
              <a:solidFill>
                <a:schemeClr val="accent4">
                  <a:lumMod val="75000"/>
                  <a:lumOff val="25000"/>
                </a:schemeClr>
              </a:solidFill>
            </a:endParaRPr>
          </a:p>
        </p:txBody>
      </p:sp>
      <p:sp>
        <p:nvSpPr>
          <p:cNvPr id="6" name="TextBox 5"/>
          <p:cNvSpPr txBox="1"/>
          <p:nvPr/>
        </p:nvSpPr>
        <p:spPr>
          <a:xfrm>
            <a:off x="1095453" y="1015998"/>
            <a:ext cx="6953095" cy="400110"/>
          </a:xfrm>
          <a:prstGeom prst="rect">
            <a:avLst/>
          </a:prstGeom>
          <a:noFill/>
        </p:spPr>
        <p:txBody>
          <a:bodyPr wrap="none" rtlCol="0">
            <a:spAutoFit/>
          </a:bodyPr>
          <a:lstStyle/>
          <a:p>
            <a:r>
              <a:rPr lang="en-US" sz="2000" dirty="0"/>
              <a:t>Time of </a:t>
            </a:r>
            <a:r>
              <a:rPr lang="en-US" sz="2000" dirty="0" smtClean="0"/>
              <a:t>Emergence of </a:t>
            </a:r>
            <a:r>
              <a:rPr lang="en-US" sz="2000" dirty="0"/>
              <a:t>global </a:t>
            </a:r>
            <a:r>
              <a:rPr lang="en-US" sz="2000" dirty="0" smtClean="0"/>
              <a:t>warming (VOLC </a:t>
            </a:r>
            <a:r>
              <a:rPr lang="en-US" sz="2000" dirty="0" smtClean="0"/>
              <a:t>– NO-</a:t>
            </a:r>
            <a:r>
              <a:rPr lang="en-US" sz="2000" dirty="0" smtClean="0"/>
              <a:t>VOLC)</a:t>
            </a:r>
            <a:endParaRPr lang="en-US" sz="2000" dirty="0"/>
          </a:p>
        </p:txBody>
      </p:sp>
      <p:sp>
        <p:nvSpPr>
          <p:cNvPr id="7" name="TextBox 6"/>
          <p:cNvSpPr txBox="1"/>
          <p:nvPr/>
        </p:nvSpPr>
        <p:spPr>
          <a:xfrm>
            <a:off x="1833956" y="6002332"/>
            <a:ext cx="5381232" cy="646331"/>
          </a:xfrm>
          <a:prstGeom prst="rect">
            <a:avLst/>
          </a:prstGeom>
          <a:noFill/>
          <a:ln>
            <a:solidFill>
              <a:srgbClr val="FF0000"/>
            </a:solidFill>
          </a:ln>
        </p:spPr>
        <p:txBody>
          <a:bodyPr wrap="square" rtlCol="0">
            <a:spAutoFit/>
          </a:bodyPr>
          <a:lstStyle/>
          <a:p>
            <a:r>
              <a:rPr lang="en-US" dirty="0" smtClean="0"/>
              <a:t>local climate change is expected to emerge a few years later if volcanic effects are taken into account</a:t>
            </a:r>
            <a:endParaRPr lang="en-US" dirty="0"/>
          </a:p>
        </p:txBody>
      </p:sp>
      <p:sp>
        <p:nvSpPr>
          <p:cNvPr id="8" name="TextBox 7"/>
          <p:cNvSpPr txBox="1"/>
          <p:nvPr/>
        </p:nvSpPr>
        <p:spPr>
          <a:xfrm>
            <a:off x="6588120" y="4159253"/>
            <a:ext cx="646481" cy="276999"/>
          </a:xfrm>
          <a:prstGeom prst="rect">
            <a:avLst/>
          </a:prstGeom>
          <a:noFill/>
        </p:spPr>
        <p:txBody>
          <a:bodyPr wrap="none" rtlCol="0">
            <a:spAutoFit/>
          </a:bodyPr>
          <a:lstStyle/>
          <a:p>
            <a:r>
              <a:rPr lang="en-US" sz="1200" dirty="0" smtClean="0">
                <a:solidFill>
                  <a:schemeClr val="tx1">
                    <a:lumMod val="65000"/>
                    <a:lumOff val="35000"/>
                  </a:schemeClr>
                </a:solidFill>
              </a:rPr>
              <a:t>[years]</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38078155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Summary</a:t>
            </a:r>
            <a:endParaRPr lang="en-US" dirty="0"/>
          </a:p>
        </p:txBody>
      </p:sp>
      <p:sp>
        <p:nvSpPr>
          <p:cNvPr id="3" name="Content Placeholder 2"/>
          <p:cNvSpPr>
            <a:spLocks noGrp="1"/>
          </p:cNvSpPr>
          <p:nvPr>
            <p:ph idx="1"/>
          </p:nvPr>
        </p:nvSpPr>
        <p:spPr>
          <a:xfrm>
            <a:off x="540068" y="980727"/>
            <a:ext cx="8310245" cy="5681041"/>
          </a:xfrm>
        </p:spPr>
        <p:txBody>
          <a:bodyPr>
            <a:normAutofit/>
          </a:bodyPr>
          <a:lstStyle/>
          <a:p>
            <a:pPr marL="285750" indent="-285750">
              <a:lnSpc>
                <a:spcPct val="120000"/>
              </a:lnSpc>
              <a:buFont typeface="Arial"/>
              <a:buChar char="•"/>
            </a:pPr>
            <a:r>
              <a:rPr lang="en-US" dirty="0" smtClean="0"/>
              <a:t>demonstrated </a:t>
            </a:r>
            <a:r>
              <a:rPr lang="en-US" dirty="0"/>
              <a:t>that volcanic forcing </a:t>
            </a:r>
            <a:r>
              <a:rPr lang="en-US" dirty="0" smtClean="0"/>
              <a:t>uncertainty can be </a:t>
            </a:r>
            <a:r>
              <a:rPr lang="en-US" dirty="0" smtClean="0"/>
              <a:t>included</a:t>
            </a:r>
            <a:r>
              <a:rPr lang="en-US" dirty="0" smtClean="0"/>
              <a:t> in              future climate assessments (at high computational cost)</a:t>
            </a:r>
            <a:endParaRPr lang="en-US" dirty="0" smtClean="0"/>
          </a:p>
          <a:p>
            <a:pPr>
              <a:lnSpc>
                <a:spcPct val="120000"/>
              </a:lnSpc>
            </a:pPr>
            <a:endParaRPr lang="en-US" sz="800" dirty="0" smtClean="0"/>
          </a:p>
          <a:p>
            <a:pPr marL="285750" indent="-285750">
              <a:lnSpc>
                <a:spcPct val="120000"/>
              </a:lnSpc>
              <a:buFont typeface="Arial"/>
              <a:buChar char="•"/>
            </a:pPr>
            <a:r>
              <a:rPr lang="en-US" dirty="0" smtClean="0"/>
              <a:t>performed </a:t>
            </a:r>
            <a:r>
              <a:rPr lang="en-US" dirty="0"/>
              <a:t>a large ensemble of 21</a:t>
            </a:r>
            <a:r>
              <a:rPr lang="en-US" baseline="30000" dirty="0"/>
              <a:t>st</a:t>
            </a:r>
            <a:r>
              <a:rPr lang="en-US" dirty="0"/>
              <a:t> Century climate simulations </a:t>
            </a:r>
            <a:r>
              <a:rPr lang="en-US" dirty="0" smtClean="0"/>
              <a:t>                    that </a:t>
            </a:r>
            <a:r>
              <a:rPr lang="en-US" dirty="0" smtClean="0"/>
              <a:t>sample </a:t>
            </a:r>
            <a:r>
              <a:rPr lang="en-US" dirty="0"/>
              <a:t>the probability space of future volcanic </a:t>
            </a:r>
            <a:r>
              <a:rPr lang="en-US" dirty="0" smtClean="0"/>
              <a:t>forcing </a:t>
            </a:r>
          </a:p>
          <a:p>
            <a:pPr marL="285750" indent="-285750">
              <a:lnSpc>
                <a:spcPct val="120000"/>
              </a:lnSpc>
              <a:buFont typeface="Arial"/>
              <a:buChar char="•"/>
            </a:pPr>
            <a:r>
              <a:rPr lang="en-US" dirty="0" smtClean="0"/>
              <a:t>compared results </a:t>
            </a:r>
            <a:r>
              <a:rPr lang="en-US" dirty="0" smtClean="0"/>
              <a:t>to conventional </a:t>
            </a:r>
            <a:r>
              <a:rPr lang="en-US" dirty="0" smtClean="0"/>
              <a:t>projections</a:t>
            </a:r>
            <a:r>
              <a:rPr lang="en-US" dirty="0" smtClean="0"/>
              <a:t>                                                 with zero or constant </a:t>
            </a:r>
            <a:r>
              <a:rPr lang="en-US" dirty="0" smtClean="0"/>
              <a:t>volcanic </a:t>
            </a:r>
            <a:r>
              <a:rPr lang="en-US" dirty="0" smtClean="0"/>
              <a:t>forcing </a:t>
            </a:r>
            <a:endParaRPr lang="en-US" dirty="0" smtClean="0"/>
          </a:p>
          <a:p>
            <a:pPr>
              <a:lnSpc>
                <a:spcPct val="120000"/>
              </a:lnSpc>
            </a:pPr>
            <a:endParaRPr lang="en-US" sz="900" dirty="0"/>
          </a:p>
          <a:p>
            <a:pPr marL="285750" indent="-285750">
              <a:lnSpc>
                <a:spcPct val="120000"/>
              </a:lnSpc>
              <a:buFont typeface="Arial"/>
              <a:buChar char="•"/>
            </a:pPr>
            <a:r>
              <a:rPr lang="en-US" dirty="0" smtClean="0"/>
              <a:t>found </a:t>
            </a:r>
            <a:r>
              <a:rPr lang="en-US" dirty="0" smtClean="0"/>
              <a:t>volcanic impacts on important aspects of 21</a:t>
            </a:r>
            <a:r>
              <a:rPr lang="en-US" baseline="30000" dirty="0" smtClean="0"/>
              <a:t>st</a:t>
            </a:r>
            <a:r>
              <a:rPr lang="en-US" dirty="0" smtClean="0"/>
              <a:t> Century climate </a:t>
            </a:r>
            <a:r>
              <a:rPr lang="en-US" dirty="0" smtClean="0"/>
              <a:t>projections </a:t>
            </a:r>
          </a:p>
          <a:p>
            <a:pPr marL="571500" indent="-285750">
              <a:lnSpc>
                <a:spcPct val="120000"/>
              </a:lnSpc>
              <a:buFont typeface="Arial"/>
              <a:buChar char="•"/>
            </a:pPr>
            <a:r>
              <a:rPr lang="en-US" dirty="0" smtClean="0"/>
              <a:t>general increase in projection uncertainty (to-be-quantified) </a:t>
            </a:r>
          </a:p>
          <a:p>
            <a:pPr marL="571500" indent="-285750">
              <a:lnSpc>
                <a:spcPct val="120000"/>
              </a:lnSpc>
              <a:buFont typeface="Arial"/>
              <a:buChar char="•"/>
            </a:pPr>
            <a:r>
              <a:rPr lang="en-US" dirty="0" smtClean="0"/>
              <a:t>distribution widening for </a:t>
            </a:r>
            <a:r>
              <a:rPr lang="en-US" dirty="0" err="1" smtClean="0"/>
              <a:t>shortterm</a:t>
            </a:r>
            <a:r>
              <a:rPr lang="en-US" dirty="0" smtClean="0"/>
              <a:t> climate </a:t>
            </a:r>
            <a:r>
              <a:rPr lang="en-US" dirty="0"/>
              <a:t>means and </a:t>
            </a:r>
            <a:r>
              <a:rPr lang="en-US" dirty="0" smtClean="0"/>
              <a:t>trends</a:t>
            </a:r>
          </a:p>
          <a:p>
            <a:pPr marL="571500" indent="-285750">
              <a:lnSpc>
                <a:spcPct val="120000"/>
              </a:lnSpc>
              <a:buFont typeface="Arial"/>
              <a:buChar char="•"/>
            </a:pPr>
            <a:r>
              <a:rPr lang="en-US" dirty="0" smtClean="0"/>
              <a:t>50</a:t>
            </a:r>
            <a:r>
              <a:rPr lang="en-US" dirty="0" smtClean="0"/>
              <a:t>% increase in global warming hiatus </a:t>
            </a:r>
            <a:r>
              <a:rPr lang="en-US" dirty="0" smtClean="0"/>
              <a:t>decades</a:t>
            </a:r>
            <a:endParaRPr lang="en-US" dirty="0" smtClean="0"/>
          </a:p>
          <a:p>
            <a:pPr>
              <a:lnSpc>
                <a:spcPct val="120000"/>
              </a:lnSpc>
            </a:pPr>
            <a:endParaRPr lang="en-US" sz="900" dirty="0" smtClean="0"/>
          </a:p>
          <a:p>
            <a:pPr marL="285750" indent="-285750">
              <a:lnSpc>
                <a:spcPct val="120000"/>
              </a:lnSpc>
              <a:buFont typeface="Arial"/>
              <a:buChar char="•"/>
            </a:pPr>
            <a:r>
              <a:rPr lang="en-US" dirty="0" smtClean="0"/>
              <a:t>potential</a:t>
            </a:r>
            <a:r>
              <a:rPr lang="en-US" dirty="0" smtClean="0"/>
              <a:t> </a:t>
            </a:r>
            <a:r>
              <a:rPr lang="en-US" dirty="0" smtClean="0"/>
              <a:t>implications for climate adaptation decisions and risk assessments that focus on the spread and tails of </a:t>
            </a:r>
            <a:r>
              <a:rPr lang="en-US" dirty="0" smtClean="0"/>
              <a:t>distributions </a:t>
            </a:r>
            <a:r>
              <a:rPr lang="en-US" dirty="0" smtClean="0">
                <a:solidFill>
                  <a:srgbClr val="000000"/>
                </a:solidFill>
              </a:rPr>
              <a:t>(to-be</a:t>
            </a:r>
            <a:r>
              <a:rPr lang="en-US" dirty="0">
                <a:solidFill>
                  <a:srgbClr val="000000"/>
                </a:solidFill>
              </a:rPr>
              <a:t>-</a:t>
            </a:r>
            <a:r>
              <a:rPr lang="en-US" dirty="0" smtClean="0">
                <a:solidFill>
                  <a:srgbClr val="000000"/>
                </a:solidFill>
              </a:rPr>
              <a:t>identified)  </a:t>
            </a:r>
            <a:endParaRPr lang="en-US" dirty="0" smtClean="0">
              <a:solidFill>
                <a:srgbClr val="000000"/>
              </a:solidFill>
            </a:endParaRPr>
          </a:p>
          <a:p>
            <a:endParaRPr lang="en-US" dirty="0" smtClean="0"/>
          </a:p>
          <a:p>
            <a:pPr>
              <a:lnSpc>
                <a:spcPct val="160000"/>
              </a:lnSpc>
            </a:pPr>
            <a:endParaRPr lang="en-US" dirty="0" smtClean="0"/>
          </a:p>
        </p:txBody>
      </p:sp>
      <p:sp>
        <p:nvSpPr>
          <p:cNvPr id="4" name="Slide Number Placeholder 3"/>
          <p:cNvSpPr>
            <a:spLocks noGrp="1"/>
          </p:cNvSpPr>
          <p:nvPr>
            <p:ph type="sldNum" sz="quarter" idx="12"/>
          </p:nvPr>
        </p:nvSpPr>
        <p:spPr/>
        <p:txBody>
          <a:bodyPr/>
          <a:lstStyle/>
          <a:p>
            <a:fld id="{0AE548F1-6D36-4902-B57A-69A845AA9B7E}" type="slidenum">
              <a:rPr lang="nb-NO" smtClean="0"/>
              <a:t>33</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Methods                    Results                    </a:t>
            </a:r>
            <a:r>
              <a:rPr lang="en-US" sz="1200" dirty="0" smtClean="0"/>
              <a:t>Summary</a:t>
            </a:r>
            <a:endParaRPr lang="en-US" sz="1200" dirty="0"/>
          </a:p>
        </p:txBody>
      </p:sp>
    </p:spTree>
    <p:extLst>
      <p:ext uri="{BB962C8B-B14F-4D97-AF65-F5344CB8AC3E}">
        <p14:creationId xmlns:p14="http://schemas.microsoft.com/office/powerpoint/2010/main" val="9964617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Outlook</a:t>
            </a:r>
            <a:endParaRPr lang="en-US" dirty="0"/>
          </a:p>
        </p:txBody>
      </p:sp>
      <p:sp>
        <p:nvSpPr>
          <p:cNvPr id="3" name="Content Placeholder 2"/>
          <p:cNvSpPr>
            <a:spLocks noGrp="1"/>
          </p:cNvSpPr>
          <p:nvPr>
            <p:ph idx="1"/>
          </p:nvPr>
        </p:nvSpPr>
        <p:spPr>
          <a:xfrm>
            <a:off x="540068" y="980727"/>
            <a:ext cx="8484870" cy="5681041"/>
          </a:xfrm>
        </p:spPr>
        <p:txBody>
          <a:bodyPr>
            <a:normAutofit/>
          </a:bodyPr>
          <a:lstStyle/>
          <a:p>
            <a:pPr marL="285750" indent="-285750">
              <a:lnSpc>
                <a:spcPct val="160000"/>
              </a:lnSpc>
              <a:buFont typeface="Arial"/>
              <a:buChar char="•"/>
            </a:pPr>
            <a:r>
              <a:rPr lang="en-US" dirty="0" smtClean="0"/>
              <a:t>quantify </a:t>
            </a:r>
            <a:r>
              <a:rPr lang="en-US" dirty="0" smtClean="0"/>
              <a:t>volcanic contribution to total </a:t>
            </a:r>
            <a:r>
              <a:rPr lang="en-US" dirty="0"/>
              <a:t>projection </a:t>
            </a:r>
            <a:r>
              <a:rPr lang="en-US" dirty="0" smtClean="0"/>
              <a:t>uncertainty and identify information relevant for the </a:t>
            </a:r>
            <a:r>
              <a:rPr lang="en-US" dirty="0"/>
              <a:t>upcoming IPCC report</a:t>
            </a:r>
          </a:p>
          <a:p>
            <a:pPr marL="285750" indent="-285750">
              <a:lnSpc>
                <a:spcPct val="160000"/>
              </a:lnSpc>
              <a:buFont typeface="Arial"/>
              <a:buChar char="•"/>
            </a:pPr>
            <a:r>
              <a:rPr lang="en-US" dirty="0" smtClean="0"/>
              <a:t>refine </a:t>
            </a:r>
            <a:r>
              <a:rPr lang="en-US" dirty="0"/>
              <a:t>simulation strategy (e.g., combine probabilistic and scenario approaches) </a:t>
            </a:r>
            <a:r>
              <a:rPr lang="en-US" dirty="0" smtClean="0"/>
              <a:t>and </a:t>
            </a:r>
            <a:r>
              <a:rPr lang="en-US" dirty="0"/>
              <a:t>make it more suitable for coordinated multi-model </a:t>
            </a:r>
            <a:r>
              <a:rPr lang="en-US" dirty="0" smtClean="0"/>
              <a:t>efforts such as </a:t>
            </a:r>
            <a:r>
              <a:rPr lang="en-US" dirty="0" err="1" smtClean="0"/>
              <a:t>VolMIP</a:t>
            </a:r>
            <a:endParaRPr lang="en-US" dirty="0" smtClean="0"/>
          </a:p>
          <a:p>
            <a:pPr marL="285750" indent="-285750">
              <a:lnSpc>
                <a:spcPct val="160000"/>
              </a:lnSpc>
              <a:buFont typeface="Arial"/>
              <a:buChar char="•"/>
            </a:pPr>
            <a:r>
              <a:rPr lang="en-US" dirty="0" smtClean="0"/>
              <a:t>address socioeconomic relevance through collaboration </a:t>
            </a:r>
            <a:r>
              <a:rPr lang="en-US" dirty="0" smtClean="0"/>
              <a:t>with regional climate impact assessments </a:t>
            </a:r>
          </a:p>
          <a:p>
            <a:pPr marL="285750" indent="-285750">
              <a:lnSpc>
                <a:spcPct val="160000"/>
              </a:lnSpc>
              <a:buFont typeface="Arial"/>
              <a:buChar char="•"/>
            </a:pPr>
            <a:r>
              <a:rPr lang="en-US" dirty="0" smtClean="0"/>
              <a:t>follow up study for solar forcing </a:t>
            </a:r>
            <a:endParaRPr lang="en-US" dirty="0" smtClean="0"/>
          </a:p>
          <a:p>
            <a:pPr marL="285750" indent="-285750">
              <a:lnSpc>
                <a:spcPct val="160000"/>
              </a:lnSpc>
              <a:buFont typeface="Arial"/>
              <a:buChar char="•"/>
            </a:pPr>
            <a:endParaRPr lang="en-US" dirty="0"/>
          </a:p>
          <a:p>
            <a:pPr marL="285750" indent="-285750">
              <a:lnSpc>
                <a:spcPct val="160000"/>
              </a:lnSpc>
              <a:buFont typeface="Arial"/>
              <a:buChar char="•"/>
            </a:pPr>
            <a:endParaRPr lang="en-US" dirty="0"/>
          </a:p>
          <a:p>
            <a:pPr>
              <a:lnSpc>
                <a:spcPct val="160000"/>
              </a:lnSpc>
            </a:pPr>
            <a:endParaRPr lang="en-US" dirty="0" smtClean="0"/>
          </a:p>
          <a:p>
            <a:pPr>
              <a:lnSpc>
                <a:spcPct val="160000"/>
              </a:lnSpc>
            </a:pPr>
            <a:r>
              <a:rPr lang="en-US" dirty="0" smtClean="0"/>
              <a:t> </a:t>
            </a:r>
          </a:p>
          <a:p>
            <a:pPr>
              <a:lnSpc>
                <a:spcPct val="160000"/>
              </a:lnSpc>
            </a:pPr>
            <a:endParaRPr lang="en-US" dirty="0" smtClean="0"/>
          </a:p>
        </p:txBody>
      </p:sp>
      <p:sp>
        <p:nvSpPr>
          <p:cNvPr id="4" name="Slide Number Placeholder 3"/>
          <p:cNvSpPr>
            <a:spLocks noGrp="1"/>
          </p:cNvSpPr>
          <p:nvPr>
            <p:ph type="sldNum" sz="quarter" idx="12"/>
          </p:nvPr>
        </p:nvSpPr>
        <p:spPr/>
        <p:txBody>
          <a:bodyPr/>
          <a:lstStyle/>
          <a:p>
            <a:fld id="{0AE548F1-6D36-4902-B57A-69A845AA9B7E}" type="slidenum">
              <a:rPr lang="nb-NO" smtClean="0"/>
              <a:t>34</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Background                    Methods                    Results                    </a:t>
            </a:r>
            <a:r>
              <a:rPr lang="en-US" sz="1200" dirty="0" smtClean="0"/>
              <a:t>Summary</a:t>
            </a:r>
            <a:endParaRPr lang="en-US" sz="1200" dirty="0"/>
          </a:p>
        </p:txBody>
      </p:sp>
      <p:pic>
        <p:nvPicPr>
          <p:cNvPr id="6" name="Picture 5" descr="KRAK08_014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726" y="4270376"/>
            <a:ext cx="3711835" cy="2474558"/>
          </a:xfrm>
          <a:prstGeom prst="rect">
            <a:avLst/>
          </a:prstGeom>
        </p:spPr>
      </p:pic>
      <p:sp>
        <p:nvSpPr>
          <p:cNvPr id="7" name="TextBox 6"/>
          <p:cNvSpPr txBox="1"/>
          <p:nvPr/>
        </p:nvSpPr>
        <p:spPr>
          <a:xfrm>
            <a:off x="7286712" y="3925051"/>
            <a:ext cx="1519366" cy="338554"/>
          </a:xfrm>
          <a:prstGeom prst="rect">
            <a:avLst/>
          </a:prstGeom>
          <a:noFill/>
        </p:spPr>
        <p:txBody>
          <a:bodyPr wrap="none" rtlCol="0">
            <a:spAutoFit/>
          </a:bodyPr>
          <a:lstStyle/>
          <a:p>
            <a:r>
              <a:rPr lang="en-US" sz="1600" dirty="0" smtClean="0"/>
              <a:t>Krakatoa 2007</a:t>
            </a:r>
            <a:endParaRPr lang="en-US" sz="1600" dirty="0"/>
          </a:p>
        </p:txBody>
      </p:sp>
    </p:spTree>
    <p:extLst>
      <p:ext uri="{BB962C8B-B14F-4D97-AF65-F5344CB8AC3E}">
        <p14:creationId xmlns:p14="http://schemas.microsoft.com/office/powerpoint/2010/main" val="27554719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0" y="323364"/>
            <a:ext cx="8349950" cy="369332"/>
          </a:xfrm>
        </p:spPr>
        <p:txBody>
          <a:bodyPr/>
          <a:lstStyle/>
          <a:p>
            <a:r>
              <a:rPr lang="en-US" dirty="0" smtClean="0"/>
              <a:t>Global radiation and temperature response</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4</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pic>
        <p:nvPicPr>
          <p:cNvPr id="8" name="Picture 7" descr="sat_1980-2004_v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22" y="1304948"/>
            <a:ext cx="6437498" cy="4963449"/>
          </a:xfrm>
          <a:prstGeom prst="rect">
            <a:avLst/>
          </a:prstGeom>
        </p:spPr>
      </p:pic>
      <p:sp>
        <p:nvSpPr>
          <p:cNvPr id="9" name="TextBox 8"/>
          <p:cNvSpPr txBox="1"/>
          <p:nvPr/>
        </p:nvSpPr>
        <p:spPr>
          <a:xfrm>
            <a:off x="1508086" y="1246176"/>
            <a:ext cx="4873625" cy="451406"/>
          </a:xfrm>
          <a:prstGeom prst="rect">
            <a:avLst/>
          </a:prstGeom>
          <a:noFill/>
        </p:spPr>
        <p:txBody>
          <a:bodyPr wrap="square" rtlCol="0">
            <a:spAutoFit/>
          </a:bodyPr>
          <a:lstStyle/>
          <a:p>
            <a:pPr algn="ctr">
              <a:lnSpc>
                <a:spcPct val="120000"/>
              </a:lnSpc>
            </a:pPr>
            <a:r>
              <a:rPr lang="en-US" sz="2000" dirty="0" smtClean="0"/>
              <a:t>Mt. Pinatubo </a:t>
            </a:r>
            <a:r>
              <a:rPr lang="en-US" sz="2000" dirty="0" smtClean="0"/>
              <a:t>eruption</a:t>
            </a:r>
            <a:endParaRPr lang="en-US" sz="2000" dirty="0" smtClean="0"/>
          </a:p>
        </p:txBody>
      </p:sp>
      <p:sp>
        <p:nvSpPr>
          <p:cNvPr id="11" name="Content Placeholder 2"/>
          <p:cNvSpPr>
            <a:spLocks noGrp="1"/>
          </p:cNvSpPr>
          <p:nvPr>
            <p:ph idx="1"/>
          </p:nvPr>
        </p:nvSpPr>
        <p:spPr>
          <a:xfrm>
            <a:off x="6929444" y="2802029"/>
            <a:ext cx="2317750" cy="2460519"/>
          </a:xfrm>
        </p:spPr>
        <p:txBody>
          <a:bodyPr>
            <a:normAutofit/>
          </a:bodyPr>
          <a:lstStyle/>
          <a:p>
            <a:r>
              <a:rPr lang="en-US" sz="1600" b="1" dirty="0" smtClean="0">
                <a:solidFill>
                  <a:srgbClr val="3366FF"/>
                </a:solidFill>
              </a:rPr>
              <a:t>HIST </a:t>
            </a:r>
          </a:p>
          <a:p>
            <a:pPr marL="285750" indent="-285750">
              <a:buFont typeface="Arial"/>
              <a:buChar char="•"/>
            </a:pPr>
            <a:r>
              <a:rPr lang="en-US" sz="1600" dirty="0" smtClean="0"/>
              <a:t>60 member </a:t>
            </a:r>
            <a:r>
              <a:rPr lang="en-US" sz="1600" dirty="0" err="1" smtClean="0"/>
              <a:t>NorESM</a:t>
            </a:r>
            <a:r>
              <a:rPr lang="en-US" sz="1600" dirty="0" smtClean="0"/>
              <a:t> all-forcing ensemble</a:t>
            </a:r>
          </a:p>
          <a:p>
            <a:pPr>
              <a:lnSpc>
                <a:spcPct val="150000"/>
              </a:lnSpc>
            </a:pPr>
            <a:r>
              <a:rPr lang="en-US" sz="1600" b="1" dirty="0" smtClean="0">
                <a:solidFill>
                  <a:srgbClr val="FF0000"/>
                </a:solidFill>
              </a:rPr>
              <a:t>NO-PINATUBO </a:t>
            </a:r>
          </a:p>
          <a:p>
            <a:pPr marL="285750" indent="-285750">
              <a:buFont typeface="Arial"/>
              <a:buChar char="•"/>
            </a:pPr>
            <a:r>
              <a:rPr lang="en-US" sz="1600" dirty="0" smtClean="0"/>
              <a:t>as HIST, but no       Mt. Pinatubo forcing</a:t>
            </a:r>
            <a:endParaRPr lang="en-US" sz="1600" b="1" dirty="0">
              <a:solidFill>
                <a:schemeClr val="accent5">
                  <a:lumMod val="60000"/>
                  <a:lumOff val="40000"/>
                </a:schemeClr>
              </a:solidFill>
            </a:endParaRPr>
          </a:p>
          <a:p>
            <a:pPr>
              <a:lnSpc>
                <a:spcPct val="150000"/>
              </a:lnSpc>
            </a:pPr>
            <a:r>
              <a:rPr lang="en-US" sz="1600" b="1" dirty="0" smtClean="0"/>
              <a:t>NASA GISS OBS</a:t>
            </a:r>
            <a:r>
              <a:rPr lang="en-US" sz="1600" dirty="0" smtClean="0"/>
              <a:t> </a:t>
            </a:r>
          </a:p>
        </p:txBody>
      </p:sp>
      <p:sp>
        <p:nvSpPr>
          <p:cNvPr id="12" name="TextBox 11"/>
          <p:cNvSpPr txBox="1"/>
          <p:nvPr/>
        </p:nvSpPr>
        <p:spPr>
          <a:xfrm>
            <a:off x="2746404" y="3341693"/>
            <a:ext cx="3987101" cy="523220"/>
          </a:xfrm>
          <a:prstGeom prst="rect">
            <a:avLst/>
          </a:prstGeom>
          <a:noFill/>
        </p:spPr>
        <p:txBody>
          <a:bodyPr wrap="none" rtlCol="0">
            <a:spAutoFit/>
          </a:bodyPr>
          <a:lstStyle/>
          <a:p>
            <a:r>
              <a:rPr lang="en-US" sz="1400" dirty="0" err="1" smtClean="0">
                <a:solidFill>
                  <a:srgbClr val="697078"/>
                </a:solidFill>
              </a:rPr>
              <a:t>dTOA</a:t>
            </a:r>
            <a:r>
              <a:rPr lang="en-US" sz="1400" dirty="0" smtClean="0">
                <a:solidFill>
                  <a:srgbClr val="697078"/>
                </a:solidFill>
              </a:rPr>
              <a:t> model = 2.2 W/m2</a:t>
            </a:r>
          </a:p>
          <a:p>
            <a:r>
              <a:rPr lang="en-US" sz="1400" dirty="0" err="1" smtClean="0">
                <a:solidFill>
                  <a:srgbClr val="697078"/>
                </a:solidFill>
              </a:rPr>
              <a:t>dTOA</a:t>
            </a:r>
            <a:r>
              <a:rPr lang="en-US" sz="1400" dirty="0" smtClean="0">
                <a:solidFill>
                  <a:srgbClr val="697078"/>
                </a:solidFill>
              </a:rPr>
              <a:t> </a:t>
            </a:r>
            <a:r>
              <a:rPr lang="en-US" sz="1400" dirty="0" err="1" smtClean="0">
                <a:solidFill>
                  <a:srgbClr val="697078"/>
                </a:solidFill>
              </a:rPr>
              <a:t>obs</a:t>
            </a:r>
            <a:r>
              <a:rPr lang="en-US" sz="1400" dirty="0" smtClean="0">
                <a:solidFill>
                  <a:srgbClr val="697078"/>
                </a:solidFill>
              </a:rPr>
              <a:t>     = 2.7±1 W/m2 (</a:t>
            </a:r>
            <a:r>
              <a:rPr lang="en-US" sz="1400" dirty="0" err="1" smtClean="0">
                <a:solidFill>
                  <a:srgbClr val="697078"/>
                </a:solidFill>
              </a:rPr>
              <a:t>Minnes</a:t>
            </a:r>
            <a:r>
              <a:rPr lang="en-US" sz="1400" dirty="0" smtClean="0">
                <a:solidFill>
                  <a:srgbClr val="697078"/>
                </a:solidFill>
              </a:rPr>
              <a:t> et al. 1993)</a:t>
            </a:r>
            <a:endParaRPr lang="en-US" sz="1400" dirty="0">
              <a:solidFill>
                <a:srgbClr val="697078"/>
              </a:solidFill>
            </a:endParaRPr>
          </a:p>
        </p:txBody>
      </p:sp>
      <p:sp>
        <p:nvSpPr>
          <p:cNvPr id="13" name="TextBox 12"/>
          <p:cNvSpPr txBox="1"/>
          <p:nvPr/>
        </p:nvSpPr>
        <p:spPr>
          <a:xfrm>
            <a:off x="3629100" y="5534159"/>
            <a:ext cx="3110372" cy="523220"/>
          </a:xfrm>
          <a:prstGeom prst="rect">
            <a:avLst/>
          </a:prstGeom>
          <a:noFill/>
        </p:spPr>
        <p:txBody>
          <a:bodyPr wrap="none" rtlCol="0">
            <a:spAutoFit/>
          </a:bodyPr>
          <a:lstStyle/>
          <a:p>
            <a:r>
              <a:rPr lang="en-US" sz="1400" dirty="0" err="1" smtClean="0">
                <a:solidFill>
                  <a:srgbClr val="697078"/>
                </a:solidFill>
              </a:rPr>
              <a:t>dT</a:t>
            </a:r>
            <a:r>
              <a:rPr lang="en-US" sz="1400" dirty="0" smtClean="0">
                <a:solidFill>
                  <a:srgbClr val="697078"/>
                </a:solidFill>
              </a:rPr>
              <a:t> model = 0.3 K</a:t>
            </a:r>
          </a:p>
          <a:p>
            <a:r>
              <a:rPr lang="en-US" sz="1400" dirty="0" err="1" smtClean="0">
                <a:solidFill>
                  <a:srgbClr val="697078"/>
                </a:solidFill>
              </a:rPr>
              <a:t>dT</a:t>
            </a:r>
            <a:r>
              <a:rPr lang="en-US" sz="1400" dirty="0" smtClean="0">
                <a:solidFill>
                  <a:srgbClr val="697078"/>
                </a:solidFill>
              </a:rPr>
              <a:t> </a:t>
            </a:r>
            <a:r>
              <a:rPr lang="en-US" sz="1400" dirty="0" err="1" smtClean="0">
                <a:solidFill>
                  <a:srgbClr val="697078"/>
                </a:solidFill>
              </a:rPr>
              <a:t>obs</a:t>
            </a:r>
            <a:r>
              <a:rPr lang="en-US" sz="1400" dirty="0" smtClean="0">
                <a:solidFill>
                  <a:srgbClr val="697078"/>
                </a:solidFill>
              </a:rPr>
              <a:t>     = 0.4 K (Ridley et al. 2014)</a:t>
            </a:r>
            <a:endParaRPr lang="en-US" sz="1400" dirty="0">
              <a:solidFill>
                <a:srgbClr val="697078"/>
              </a:solidFill>
            </a:endParaRPr>
          </a:p>
        </p:txBody>
      </p:sp>
      <p:sp>
        <p:nvSpPr>
          <p:cNvPr id="14" name="TextBox 13"/>
          <p:cNvSpPr txBox="1"/>
          <p:nvPr/>
        </p:nvSpPr>
        <p:spPr>
          <a:xfrm>
            <a:off x="6858006" y="5310209"/>
            <a:ext cx="2293937" cy="1077218"/>
          </a:xfrm>
          <a:prstGeom prst="rect">
            <a:avLst/>
          </a:prstGeom>
          <a:noFill/>
          <a:ln>
            <a:solidFill>
              <a:schemeClr val="bg1"/>
            </a:solidFill>
          </a:ln>
        </p:spPr>
        <p:txBody>
          <a:bodyPr wrap="square" rtlCol="0">
            <a:spAutoFit/>
          </a:bodyPr>
          <a:lstStyle/>
          <a:p>
            <a:r>
              <a:rPr lang="en-US" sz="1600" dirty="0" smtClean="0"/>
              <a:t>anomalies computed </a:t>
            </a:r>
          </a:p>
          <a:p>
            <a:pPr marL="285750" indent="-285750">
              <a:buFont typeface="Arial"/>
              <a:buChar char="•"/>
            </a:pPr>
            <a:r>
              <a:rPr lang="en-US" sz="1600" dirty="0" smtClean="0"/>
              <a:t>relative to 1990   </a:t>
            </a:r>
          </a:p>
          <a:p>
            <a:pPr marL="285750" indent="-285750">
              <a:buFont typeface="Arial"/>
              <a:buChar char="•"/>
            </a:pPr>
            <a:r>
              <a:rPr lang="en-US" sz="1600" dirty="0" smtClean="0"/>
              <a:t>de</a:t>
            </a:r>
            <a:r>
              <a:rPr lang="en-US" sz="1600" dirty="0"/>
              <a:t>-</a:t>
            </a:r>
            <a:r>
              <a:rPr lang="en-US" sz="1600" dirty="0" smtClean="0"/>
              <a:t>seasoned</a:t>
            </a:r>
            <a:endParaRPr lang="en-US" sz="1600" dirty="0" smtClean="0"/>
          </a:p>
          <a:p>
            <a:pPr marL="285750" indent="-285750">
              <a:buFont typeface="Arial"/>
              <a:buChar char="•"/>
            </a:pPr>
            <a:r>
              <a:rPr lang="en-US" sz="1600" dirty="0" smtClean="0"/>
              <a:t>ensemble averaged </a:t>
            </a:r>
            <a:endParaRPr lang="en-US" sz="1600" dirty="0" smtClean="0"/>
          </a:p>
        </p:txBody>
      </p:sp>
      <p:cxnSp>
        <p:nvCxnSpPr>
          <p:cNvPr id="16" name="Straight Connector 15"/>
          <p:cNvCxnSpPr/>
          <p:nvPr/>
        </p:nvCxnSpPr>
        <p:spPr>
          <a:xfrm flipV="1">
            <a:off x="2581285" y="5119684"/>
            <a:ext cx="2292325" cy="438150"/>
          </a:xfrm>
          <a:prstGeom prst="line">
            <a:avLst/>
          </a:prstGeom>
          <a:ln w="19050" cmpd="sng">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2574925" y="4810125"/>
            <a:ext cx="2314609" cy="138061"/>
          </a:xfrm>
          <a:prstGeom prst="line">
            <a:avLst/>
          </a:prstGeom>
          <a:ln w="19050" cmpd="sng">
            <a:solidFill>
              <a:srgbClr val="FF6600"/>
            </a:solidFill>
            <a:prstDash val="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rot="1223869">
            <a:off x="1072365" y="5400400"/>
            <a:ext cx="766180" cy="461665"/>
          </a:xfrm>
          <a:prstGeom prst="rect">
            <a:avLst/>
          </a:prstGeom>
          <a:noFill/>
        </p:spPr>
        <p:txBody>
          <a:bodyPr wrap="none" rtlCol="0">
            <a:spAutoFit/>
          </a:bodyPr>
          <a:lstStyle/>
          <a:p>
            <a:r>
              <a:rPr lang="en-US" sz="1200" dirty="0" smtClean="0">
                <a:solidFill>
                  <a:srgbClr val="3198C0"/>
                </a:solidFill>
              </a:rPr>
              <a:t>warming </a:t>
            </a:r>
          </a:p>
          <a:p>
            <a:r>
              <a:rPr lang="en-US" sz="1200" dirty="0" smtClean="0">
                <a:solidFill>
                  <a:srgbClr val="3198C0"/>
                </a:solidFill>
              </a:rPr>
              <a:t>pause</a:t>
            </a:r>
            <a:endParaRPr lang="en-US" sz="1200" dirty="0">
              <a:solidFill>
                <a:srgbClr val="3198C0"/>
              </a:solidFill>
            </a:endParaRPr>
          </a:p>
        </p:txBody>
      </p:sp>
      <p:sp>
        <p:nvSpPr>
          <p:cNvPr id="21" name="TextBox 20"/>
          <p:cNvSpPr txBox="1"/>
          <p:nvPr/>
        </p:nvSpPr>
        <p:spPr>
          <a:xfrm rot="20996333">
            <a:off x="2845489" y="5327662"/>
            <a:ext cx="1604526" cy="276999"/>
          </a:xfrm>
          <a:prstGeom prst="rect">
            <a:avLst/>
          </a:prstGeom>
          <a:noFill/>
        </p:spPr>
        <p:txBody>
          <a:bodyPr wrap="none" rtlCol="0">
            <a:spAutoFit/>
          </a:bodyPr>
          <a:lstStyle/>
          <a:p>
            <a:r>
              <a:rPr lang="en-US" sz="1200" dirty="0">
                <a:solidFill>
                  <a:srgbClr val="3198C0"/>
                </a:solidFill>
              </a:rPr>
              <a:t>accelerated warming </a:t>
            </a:r>
          </a:p>
        </p:txBody>
      </p:sp>
      <p:cxnSp>
        <p:nvCxnSpPr>
          <p:cNvPr id="23" name="Straight Arrow Connector 22"/>
          <p:cNvCxnSpPr/>
          <p:nvPr/>
        </p:nvCxnSpPr>
        <p:spPr>
          <a:xfrm>
            <a:off x="1619239" y="2865437"/>
            <a:ext cx="7940" cy="889000"/>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1890712" y="5183187"/>
            <a:ext cx="6342" cy="382692"/>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58804" y="4968875"/>
            <a:ext cx="1952625" cy="809625"/>
          </a:xfrm>
          <a:prstGeom prst="line">
            <a:avLst/>
          </a:prstGeom>
          <a:ln w="19050" cmpd="sng">
            <a:prstDash val="dash"/>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rot="21367252">
            <a:off x="2884169" y="4614820"/>
            <a:ext cx="1784338" cy="276999"/>
          </a:xfrm>
          <a:prstGeom prst="rect">
            <a:avLst/>
          </a:prstGeom>
          <a:noFill/>
        </p:spPr>
        <p:txBody>
          <a:bodyPr wrap="none" rtlCol="0">
            <a:spAutoFit/>
          </a:bodyPr>
          <a:lstStyle/>
          <a:p>
            <a:r>
              <a:rPr lang="en-US" sz="1200" dirty="0" smtClean="0">
                <a:solidFill>
                  <a:srgbClr val="FF6600"/>
                </a:solidFill>
              </a:rPr>
              <a:t>anthropogenic </a:t>
            </a:r>
            <a:r>
              <a:rPr lang="en-US" sz="1200" dirty="0">
                <a:solidFill>
                  <a:srgbClr val="FF6600"/>
                </a:solidFill>
              </a:rPr>
              <a:t>warming </a:t>
            </a:r>
          </a:p>
        </p:txBody>
      </p:sp>
      <p:sp>
        <p:nvSpPr>
          <p:cNvPr id="33" name="TextBox 32"/>
          <p:cNvSpPr txBox="1"/>
          <p:nvPr/>
        </p:nvSpPr>
        <p:spPr>
          <a:xfrm>
            <a:off x="3715378" y="4298879"/>
            <a:ext cx="680745" cy="276999"/>
          </a:xfrm>
          <a:prstGeom prst="rect">
            <a:avLst/>
          </a:prstGeom>
          <a:noFill/>
        </p:spPr>
        <p:txBody>
          <a:bodyPr wrap="none" rtlCol="0">
            <a:spAutoFit/>
          </a:bodyPr>
          <a:lstStyle/>
          <a:p>
            <a:r>
              <a:rPr lang="en-US" sz="1200" dirty="0" smtClean="0">
                <a:solidFill>
                  <a:srgbClr val="FF0000"/>
                </a:solidFill>
              </a:rPr>
              <a:t>El Niño</a:t>
            </a:r>
            <a:endParaRPr lang="en-US" sz="1200" dirty="0">
              <a:solidFill>
                <a:srgbClr val="FF0000"/>
              </a:solidFill>
            </a:endParaRPr>
          </a:p>
        </p:txBody>
      </p:sp>
      <p:sp>
        <p:nvSpPr>
          <p:cNvPr id="34" name="TextBox 33"/>
          <p:cNvSpPr txBox="1"/>
          <p:nvPr/>
        </p:nvSpPr>
        <p:spPr>
          <a:xfrm>
            <a:off x="4423438" y="5364149"/>
            <a:ext cx="715085" cy="276999"/>
          </a:xfrm>
          <a:prstGeom prst="rect">
            <a:avLst/>
          </a:prstGeom>
          <a:noFill/>
        </p:spPr>
        <p:txBody>
          <a:bodyPr wrap="none" rtlCol="0">
            <a:spAutoFit/>
          </a:bodyPr>
          <a:lstStyle/>
          <a:p>
            <a:r>
              <a:rPr lang="en-US" sz="1200" dirty="0" smtClean="0">
                <a:solidFill>
                  <a:srgbClr val="0000FF"/>
                </a:solidFill>
              </a:rPr>
              <a:t>L</a:t>
            </a:r>
            <a:r>
              <a:rPr lang="en-US" sz="1200" dirty="0">
                <a:solidFill>
                  <a:srgbClr val="0000FF"/>
                </a:solidFill>
              </a:rPr>
              <a:t>a</a:t>
            </a:r>
            <a:r>
              <a:rPr lang="en-US" sz="1200" dirty="0" smtClean="0">
                <a:solidFill>
                  <a:srgbClr val="0000FF"/>
                </a:solidFill>
              </a:rPr>
              <a:t> Niña</a:t>
            </a:r>
            <a:endParaRPr lang="en-US" sz="1200" dirty="0">
              <a:solidFill>
                <a:srgbClr val="0000FF"/>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4193" y="1039813"/>
            <a:ext cx="2169125" cy="1458912"/>
          </a:xfrm>
          <a:prstGeom prst="rect">
            <a:avLst/>
          </a:prstGeom>
        </p:spPr>
      </p:pic>
    </p:spTree>
    <p:extLst>
      <p:ext uri="{BB962C8B-B14F-4D97-AF65-F5344CB8AC3E}">
        <p14:creationId xmlns:p14="http://schemas.microsoft.com/office/powerpoint/2010/main" val="39748501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Size matters!</a:t>
            </a:r>
            <a:endParaRPr lang="en-US" dirty="0"/>
          </a:p>
        </p:txBody>
      </p:sp>
      <p:sp>
        <p:nvSpPr>
          <p:cNvPr id="3" name="Content Placeholder 2"/>
          <p:cNvSpPr>
            <a:spLocks noGrp="1"/>
          </p:cNvSpPr>
          <p:nvPr>
            <p:ph idx="1"/>
          </p:nvPr>
        </p:nvSpPr>
        <p:spPr>
          <a:xfrm>
            <a:off x="540069" y="980727"/>
            <a:ext cx="7709632" cy="5681041"/>
          </a:xfrm>
        </p:spPr>
        <p:txBody>
          <a:bodyPr>
            <a:normAutofit/>
          </a:bodyPr>
          <a:lstStyle/>
          <a:p>
            <a:pPr>
              <a:lnSpc>
                <a:spcPct val="120000"/>
              </a:lnSpc>
            </a:pPr>
            <a:endParaRPr lang="en-US" dirty="0" smtClean="0"/>
          </a:p>
          <a:p>
            <a:pPr>
              <a:lnSpc>
                <a:spcPct val="120000"/>
              </a:lnSpc>
            </a:pPr>
            <a:r>
              <a:rPr lang="en-US" dirty="0" smtClean="0"/>
              <a:t>  </a:t>
            </a:r>
          </a:p>
        </p:txBody>
      </p:sp>
      <p:sp>
        <p:nvSpPr>
          <p:cNvPr id="4" name="Slide Number Placeholder 3"/>
          <p:cNvSpPr>
            <a:spLocks noGrp="1"/>
          </p:cNvSpPr>
          <p:nvPr>
            <p:ph type="sldNum" sz="quarter" idx="12"/>
          </p:nvPr>
        </p:nvSpPr>
        <p:spPr/>
        <p:txBody>
          <a:bodyPr/>
          <a:lstStyle/>
          <a:p>
            <a:fld id="{0AE548F1-6D36-4902-B57A-69A845AA9B7E}" type="slidenum">
              <a:rPr lang="nb-NO" smtClean="0"/>
              <a:t>5</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20" y="1528422"/>
            <a:ext cx="6527800" cy="4706088"/>
          </a:xfrm>
          <a:prstGeom prst="rect">
            <a:avLst/>
          </a:prstGeom>
        </p:spPr>
      </p:pic>
      <p:pic>
        <p:nvPicPr>
          <p:cNvPr id="7" name="Picture 6" descr="EdvardMunch_DerSchrei.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5188" y="906452"/>
            <a:ext cx="2830003" cy="3734618"/>
          </a:xfrm>
          <a:prstGeom prst="rect">
            <a:avLst/>
          </a:prstGeom>
        </p:spPr>
      </p:pic>
      <p:sp>
        <p:nvSpPr>
          <p:cNvPr id="8" name="TextBox 7"/>
          <p:cNvSpPr txBox="1"/>
          <p:nvPr/>
        </p:nvSpPr>
        <p:spPr>
          <a:xfrm>
            <a:off x="1746263" y="6278550"/>
            <a:ext cx="2899452" cy="338554"/>
          </a:xfrm>
          <a:prstGeom prst="rect">
            <a:avLst/>
          </a:prstGeom>
          <a:noFill/>
        </p:spPr>
        <p:txBody>
          <a:bodyPr wrap="none" rtlCol="0">
            <a:spAutoFit/>
          </a:bodyPr>
          <a:lstStyle/>
          <a:p>
            <a:r>
              <a:rPr lang="en-US" sz="1600" dirty="0" smtClean="0"/>
              <a:t>data: </a:t>
            </a:r>
            <a:r>
              <a:rPr lang="en-US" sz="1600" dirty="0" err="1" smtClean="0"/>
              <a:t>Sigl</a:t>
            </a:r>
            <a:r>
              <a:rPr lang="en-US" sz="1600" dirty="0" smtClean="0"/>
              <a:t> et al. 2015, Science</a:t>
            </a:r>
            <a:endParaRPr lang="en-US" sz="1600" dirty="0"/>
          </a:p>
        </p:txBody>
      </p:sp>
      <p:sp>
        <p:nvSpPr>
          <p:cNvPr id="9" name="TextBox 8"/>
          <p:cNvSpPr txBox="1"/>
          <p:nvPr/>
        </p:nvSpPr>
        <p:spPr>
          <a:xfrm>
            <a:off x="6731006" y="4587865"/>
            <a:ext cx="2021106" cy="338554"/>
          </a:xfrm>
          <a:prstGeom prst="rect">
            <a:avLst/>
          </a:prstGeom>
          <a:noFill/>
        </p:spPr>
        <p:txBody>
          <a:bodyPr wrap="none" rtlCol="0">
            <a:spAutoFit/>
          </a:bodyPr>
          <a:lstStyle/>
          <a:p>
            <a:r>
              <a:rPr lang="en-US" sz="1600" dirty="0" err="1" smtClean="0"/>
              <a:t>Edvard</a:t>
            </a:r>
            <a:r>
              <a:rPr lang="en-US" sz="1600" dirty="0" smtClean="0"/>
              <a:t> Munch 1893 </a:t>
            </a:r>
          </a:p>
        </p:txBody>
      </p:sp>
      <p:sp>
        <p:nvSpPr>
          <p:cNvPr id="10" name="TextBox 9"/>
          <p:cNvSpPr txBox="1"/>
          <p:nvPr/>
        </p:nvSpPr>
        <p:spPr>
          <a:xfrm>
            <a:off x="3278187" y="1952625"/>
            <a:ext cx="1236599" cy="923330"/>
          </a:xfrm>
          <a:prstGeom prst="rect">
            <a:avLst/>
          </a:prstGeom>
          <a:noFill/>
        </p:spPr>
        <p:txBody>
          <a:bodyPr wrap="none" rtlCol="0">
            <a:spAutoFit/>
          </a:bodyPr>
          <a:lstStyle/>
          <a:p>
            <a:r>
              <a:rPr lang="en-US" b="1" dirty="0" smtClean="0"/>
              <a:t>Tropical</a:t>
            </a:r>
          </a:p>
          <a:p>
            <a:r>
              <a:rPr lang="en-US" b="1" dirty="0">
                <a:solidFill>
                  <a:srgbClr val="FF0000"/>
                </a:solidFill>
              </a:rPr>
              <a:t>N. </a:t>
            </a:r>
            <a:r>
              <a:rPr lang="en-US" b="1" dirty="0" err="1">
                <a:solidFill>
                  <a:srgbClr val="FF0000"/>
                </a:solidFill>
              </a:rPr>
              <a:t>Hemis</a:t>
            </a:r>
            <a:r>
              <a:rPr lang="en-US" b="1" dirty="0" smtClean="0">
                <a:solidFill>
                  <a:srgbClr val="FF0000"/>
                </a:solidFill>
              </a:rPr>
              <a:t>.</a:t>
            </a:r>
            <a:r>
              <a:rPr lang="en-US" b="1" dirty="0" smtClean="0"/>
              <a:t> </a:t>
            </a:r>
          </a:p>
          <a:p>
            <a:r>
              <a:rPr lang="en-US" b="1" dirty="0" smtClean="0">
                <a:solidFill>
                  <a:srgbClr val="3366FF"/>
                </a:solidFill>
              </a:rPr>
              <a:t>S. </a:t>
            </a:r>
            <a:r>
              <a:rPr lang="en-US" b="1" dirty="0" err="1" smtClean="0">
                <a:solidFill>
                  <a:srgbClr val="3366FF"/>
                </a:solidFill>
              </a:rPr>
              <a:t>Hemis</a:t>
            </a:r>
            <a:r>
              <a:rPr lang="en-US" b="1" dirty="0">
                <a:solidFill>
                  <a:srgbClr val="3366FF"/>
                </a:solidFill>
              </a:rPr>
              <a:t>.</a:t>
            </a:r>
          </a:p>
        </p:txBody>
      </p:sp>
    </p:spTree>
    <p:extLst>
      <p:ext uri="{BB962C8B-B14F-4D97-AF65-F5344CB8AC3E}">
        <p14:creationId xmlns:p14="http://schemas.microsoft.com/office/powerpoint/2010/main" val="16392666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Size matters!</a:t>
            </a:r>
            <a:endParaRPr lang="en-US" dirty="0"/>
          </a:p>
        </p:txBody>
      </p:sp>
      <p:sp>
        <p:nvSpPr>
          <p:cNvPr id="3" name="Content Placeholder 2"/>
          <p:cNvSpPr>
            <a:spLocks noGrp="1"/>
          </p:cNvSpPr>
          <p:nvPr>
            <p:ph idx="1"/>
          </p:nvPr>
        </p:nvSpPr>
        <p:spPr>
          <a:xfrm>
            <a:off x="540069" y="980727"/>
            <a:ext cx="7709632" cy="5681041"/>
          </a:xfrm>
        </p:spPr>
        <p:txBody>
          <a:bodyPr>
            <a:normAutofit/>
          </a:bodyPr>
          <a:lstStyle/>
          <a:p>
            <a:pPr>
              <a:lnSpc>
                <a:spcPct val="120000"/>
              </a:lnSpc>
            </a:pPr>
            <a:endParaRPr lang="en-US" dirty="0" smtClean="0"/>
          </a:p>
          <a:p>
            <a:pPr>
              <a:lnSpc>
                <a:spcPct val="120000"/>
              </a:lnSpc>
            </a:pPr>
            <a:r>
              <a:rPr lang="en-US" dirty="0" smtClean="0"/>
              <a:t>  </a:t>
            </a:r>
          </a:p>
        </p:txBody>
      </p:sp>
      <p:sp>
        <p:nvSpPr>
          <p:cNvPr id="4" name="Slide Number Placeholder 3"/>
          <p:cNvSpPr>
            <a:spLocks noGrp="1"/>
          </p:cNvSpPr>
          <p:nvPr>
            <p:ph type="sldNum" sz="quarter" idx="12"/>
          </p:nvPr>
        </p:nvSpPr>
        <p:spPr/>
        <p:txBody>
          <a:bodyPr/>
          <a:lstStyle/>
          <a:p>
            <a:fld id="{0AE548F1-6D36-4902-B57A-69A845AA9B7E}" type="slidenum">
              <a:rPr lang="nb-NO" smtClean="0"/>
              <a:t>6</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20" y="1528422"/>
            <a:ext cx="6527800" cy="4706088"/>
          </a:xfrm>
          <a:prstGeom prst="rect">
            <a:avLst/>
          </a:prstGeom>
        </p:spPr>
      </p:pic>
      <p:sp>
        <p:nvSpPr>
          <p:cNvPr id="8" name="TextBox 7"/>
          <p:cNvSpPr txBox="1"/>
          <p:nvPr/>
        </p:nvSpPr>
        <p:spPr>
          <a:xfrm>
            <a:off x="1746263" y="6278550"/>
            <a:ext cx="2899452" cy="338554"/>
          </a:xfrm>
          <a:prstGeom prst="rect">
            <a:avLst/>
          </a:prstGeom>
          <a:noFill/>
        </p:spPr>
        <p:txBody>
          <a:bodyPr wrap="none" rtlCol="0">
            <a:spAutoFit/>
          </a:bodyPr>
          <a:lstStyle/>
          <a:p>
            <a:r>
              <a:rPr lang="en-US" sz="1600" dirty="0" smtClean="0"/>
              <a:t>data: </a:t>
            </a:r>
            <a:r>
              <a:rPr lang="en-US" sz="1600" dirty="0" err="1" smtClean="0"/>
              <a:t>Sigl</a:t>
            </a:r>
            <a:r>
              <a:rPr lang="en-US" sz="1600" dirty="0" smtClean="0"/>
              <a:t> et al. 2015, Science</a:t>
            </a:r>
            <a:endParaRPr lang="en-US" sz="1600" dirty="0"/>
          </a:p>
        </p:txBody>
      </p:sp>
      <p:pic>
        <p:nvPicPr>
          <p:cNvPr id="11" name="Picture 10" descr="figS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611" y="928685"/>
            <a:ext cx="6482322" cy="2452687"/>
          </a:xfrm>
          <a:prstGeom prst="rect">
            <a:avLst/>
          </a:prstGeom>
        </p:spPr>
      </p:pic>
      <p:sp>
        <p:nvSpPr>
          <p:cNvPr id="12" name="Arc 11"/>
          <p:cNvSpPr/>
          <p:nvPr/>
        </p:nvSpPr>
        <p:spPr>
          <a:xfrm>
            <a:off x="5341937" y="4603750"/>
            <a:ext cx="1722439" cy="1905001"/>
          </a:xfrm>
          <a:prstGeom prst="arc">
            <a:avLst>
              <a:gd name="adj1" fmla="val 16200000"/>
              <a:gd name="adj2" fmla="val 16153594"/>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802437" y="1000123"/>
            <a:ext cx="2079625" cy="615553"/>
          </a:xfrm>
          <a:prstGeom prst="rect">
            <a:avLst/>
          </a:prstGeom>
          <a:noFill/>
        </p:spPr>
        <p:txBody>
          <a:bodyPr wrap="square" rtlCol="0">
            <a:spAutoFit/>
          </a:bodyPr>
          <a:lstStyle/>
          <a:p>
            <a:r>
              <a:rPr lang="en-US" sz="1600" b="1" dirty="0" smtClean="0">
                <a:solidFill>
                  <a:schemeClr val="tx1">
                    <a:lumMod val="65000"/>
                    <a:lumOff val="35000"/>
                  </a:schemeClr>
                </a:solidFill>
              </a:rPr>
              <a:t>optical </a:t>
            </a:r>
            <a:r>
              <a:rPr lang="en-US" sz="1600" b="1" dirty="0" err="1" smtClean="0">
                <a:solidFill>
                  <a:schemeClr val="tx1">
                    <a:lumMod val="65000"/>
                    <a:lumOff val="35000"/>
                  </a:schemeClr>
                </a:solidFill>
              </a:rPr>
              <a:t>measurem</a:t>
            </a:r>
            <a:r>
              <a:rPr lang="en-US" sz="1600" b="1" dirty="0" smtClean="0">
                <a:solidFill>
                  <a:schemeClr val="tx1">
                    <a:lumMod val="65000"/>
                    <a:lumOff val="35000"/>
                  </a:schemeClr>
                </a:solidFill>
              </a:rPr>
              <a:t>.</a:t>
            </a:r>
            <a:endParaRPr lang="en-US" sz="1600" b="1" dirty="0" smtClean="0">
              <a:solidFill>
                <a:schemeClr val="tx1">
                  <a:lumMod val="65000"/>
                  <a:lumOff val="35000"/>
                </a:schemeClr>
              </a:solidFill>
            </a:endParaRPr>
          </a:p>
          <a:p>
            <a:endParaRPr lang="en-US" dirty="0"/>
          </a:p>
        </p:txBody>
      </p:sp>
      <p:sp>
        <p:nvSpPr>
          <p:cNvPr id="14" name="TextBox 13"/>
          <p:cNvSpPr txBox="1"/>
          <p:nvPr/>
        </p:nvSpPr>
        <p:spPr>
          <a:xfrm>
            <a:off x="6811952" y="1247781"/>
            <a:ext cx="960319" cy="338554"/>
          </a:xfrm>
          <a:prstGeom prst="rect">
            <a:avLst/>
          </a:prstGeom>
          <a:noFill/>
        </p:spPr>
        <p:txBody>
          <a:bodyPr wrap="none" rtlCol="0">
            <a:spAutoFit/>
          </a:bodyPr>
          <a:lstStyle/>
          <a:p>
            <a:r>
              <a:rPr lang="en-US" sz="1600" b="1" dirty="0" smtClean="0">
                <a:solidFill>
                  <a:srgbClr val="FF0000"/>
                </a:solidFill>
              </a:rPr>
              <a:t>ice </a:t>
            </a:r>
            <a:r>
              <a:rPr lang="en-US" sz="1600" b="1" dirty="0" smtClean="0">
                <a:solidFill>
                  <a:srgbClr val="FF0000"/>
                </a:solidFill>
              </a:rPr>
              <a:t>core</a:t>
            </a:r>
            <a:endParaRPr lang="en-US" sz="1600" dirty="0">
              <a:solidFill>
                <a:srgbClr val="FF0000"/>
              </a:solidFill>
            </a:endParaRPr>
          </a:p>
        </p:txBody>
      </p:sp>
      <p:sp>
        <p:nvSpPr>
          <p:cNvPr id="15" name="TextBox 14"/>
          <p:cNvSpPr txBox="1"/>
          <p:nvPr/>
        </p:nvSpPr>
        <p:spPr>
          <a:xfrm>
            <a:off x="1460500" y="3762375"/>
            <a:ext cx="1197826" cy="923330"/>
          </a:xfrm>
          <a:prstGeom prst="rect">
            <a:avLst/>
          </a:prstGeom>
          <a:noFill/>
        </p:spPr>
        <p:txBody>
          <a:bodyPr wrap="none" rtlCol="0">
            <a:spAutoFit/>
          </a:bodyPr>
          <a:lstStyle/>
          <a:p>
            <a:r>
              <a:rPr lang="en-US" dirty="0" smtClean="0">
                <a:solidFill>
                  <a:srgbClr val="FF0000"/>
                </a:solidFill>
              </a:rPr>
              <a:t>N. </a:t>
            </a:r>
            <a:r>
              <a:rPr lang="en-US" dirty="0" err="1" smtClean="0">
                <a:solidFill>
                  <a:srgbClr val="FF0000"/>
                </a:solidFill>
              </a:rPr>
              <a:t>Hemis</a:t>
            </a:r>
            <a:r>
              <a:rPr lang="en-US" dirty="0" smtClean="0">
                <a:solidFill>
                  <a:srgbClr val="FF0000"/>
                </a:solidFill>
              </a:rPr>
              <a:t>.</a:t>
            </a:r>
          </a:p>
          <a:p>
            <a:r>
              <a:rPr lang="en-US" dirty="0" smtClean="0"/>
              <a:t> Tropical </a:t>
            </a:r>
          </a:p>
          <a:p>
            <a:r>
              <a:rPr lang="en-US" dirty="0" smtClean="0">
                <a:solidFill>
                  <a:srgbClr val="3366FF"/>
                </a:solidFill>
              </a:rPr>
              <a:t>S. </a:t>
            </a:r>
            <a:r>
              <a:rPr lang="en-US" dirty="0" err="1" smtClean="0">
                <a:solidFill>
                  <a:srgbClr val="3366FF"/>
                </a:solidFill>
              </a:rPr>
              <a:t>Hemis</a:t>
            </a:r>
            <a:r>
              <a:rPr lang="en-US" dirty="0">
                <a:solidFill>
                  <a:srgbClr val="3366FF"/>
                </a:solidFill>
              </a:rPr>
              <a:t>.</a:t>
            </a:r>
          </a:p>
        </p:txBody>
      </p:sp>
      <p:sp>
        <p:nvSpPr>
          <p:cNvPr id="10" name="TextBox 9"/>
          <p:cNvSpPr txBox="1"/>
          <p:nvPr/>
        </p:nvSpPr>
        <p:spPr>
          <a:xfrm>
            <a:off x="5326058" y="1936754"/>
            <a:ext cx="1754191" cy="584776"/>
          </a:xfrm>
          <a:prstGeom prst="rect">
            <a:avLst/>
          </a:prstGeom>
          <a:noFill/>
        </p:spPr>
        <p:txBody>
          <a:bodyPr wrap="square" rtlCol="0">
            <a:spAutoFit/>
          </a:bodyPr>
          <a:lstStyle/>
          <a:p>
            <a:r>
              <a:rPr lang="en-US" sz="1600" dirty="0" smtClean="0"/>
              <a:t>20</a:t>
            </a:r>
            <a:r>
              <a:rPr lang="en-US" sz="1600" baseline="30000" dirty="0" smtClean="0"/>
              <a:t>th</a:t>
            </a:r>
            <a:r>
              <a:rPr lang="en-US" sz="1600" dirty="0"/>
              <a:t> </a:t>
            </a:r>
            <a:r>
              <a:rPr lang="en-US" sz="1600" dirty="0" smtClean="0"/>
              <a:t>Century was relatively quiet! </a:t>
            </a:r>
            <a:endParaRPr lang="en-US" sz="1600" dirty="0"/>
          </a:p>
        </p:txBody>
      </p:sp>
    </p:spTree>
    <p:extLst>
      <p:ext uri="{BB962C8B-B14F-4D97-AF65-F5344CB8AC3E}">
        <p14:creationId xmlns:p14="http://schemas.microsoft.com/office/powerpoint/2010/main" val="19892000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Little ice age triggered by volcanism?</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7</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pic>
        <p:nvPicPr>
          <p:cNvPr id="7" name="Picture 6" descr="miller12_grl_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38" y="1627205"/>
            <a:ext cx="4452771" cy="384968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8994" y="3377598"/>
            <a:ext cx="4409440" cy="81656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8994" y="4185335"/>
            <a:ext cx="4409440" cy="435500"/>
          </a:xfrm>
          <a:prstGeom prst="rect">
            <a:avLst/>
          </a:prstGeom>
        </p:spPr>
      </p:pic>
      <p:pic>
        <p:nvPicPr>
          <p:cNvPr id="10" name="Picture 9" descr="miller12_grl_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9816" y="1644630"/>
            <a:ext cx="4500000" cy="1778226"/>
          </a:xfrm>
          <a:prstGeom prst="rect">
            <a:avLst/>
          </a:prstGeom>
        </p:spPr>
      </p:pic>
      <p:sp>
        <p:nvSpPr>
          <p:cNvPr id="12" name="TextBox 11"/>
          <p:cNvSpPr txBox="1"/>
          <p:nvPr/>
        </p:nvSpPr>
        <p:spPr>
          <a:xfrm>
            <a:off x="642928" y="4802194"/>
            <a:ext cx="3048130" cy="307777"/>
          </a:xfrm>
          <a:prstGeom prst="rect">
            <a:avLst/>
          </a:prstGeom>
          <a:noFill/>
        </p:spPr>
        <p:txBody>
          <a:bodyPr wrap="none" rtlCol="0">
            <a:spAutoFit/>
          </a:bodyPr>
          <a:lstStyle/>
          <a:p>
            <a:r>
              <a:rPr lang="en-US" sz="1400" dirty="0" smtClean="0"/>
              <a:t>summer</a:t>
            </a:r>
            <a:r>
              <a:rPr lang="en-US" sz="1400" dirty="0" smtClean="0"/>
              <a:t> land-temperature NA/Arctic </a:t>
            </a:r>
            <a:endParaRPr lang="en-US" sz="1400" dirty="0"/>
          </a:p>
        </p:txBody>
      </p:sp>
      <p:sp>
        <p:nvSpPr>
          <p:cNvPr id="13" name="TextBox 12"/>
          <p:cNvSpPr txBox="1"/>
          <p:nvPr/>
        </p:nvSpPr>
        <p:spPr>
          <a:xfrm>
            <a:off x="5224459" y="3494089"/>
            <a:ext cx="1787669" cy="307777"/>
          </a:xfrm>
          <a:prstGeom prst="rect">
            <a:avLst/>
          </a:prstGeom>
          <a:noFill/>
        </p:spPr>
        <p:txBody>
          <a:bodyPr wrap="none" rtlCol="0">
            <a:spAutoFit/>
          </a:bodyPr>
          <a:lstStyle/>
          <a:p>
            <a:r>
              <a:rPr lang="en-US" sz="1400" dirty="0" smtClean="0"/>
              <a:t>proxy sea </a:t>
            </a:r>
            <a:r>
              <a:rPr lang="en-US" sz="1400" dirty="0" smtClean="0"/>
              <a:t>ice </a:t>
            </a:r>
            <a:r>
              <a:rPr lang="en-US" sz="1400" dirty="0" smtClean="0"/>
              <a:t>extent</a:t>
            </a:r>
            <a:endParaRPr lang="en-US" sz="1400" dirty="0"/>
          </a:p>
        </p:txBody>
      </p:sp>
      <p:sp>
        <p:nvSpPr>
          <p:cNvPr id="14" name="TextBox 13"/>
          <p:cNvSpPr txBox="1"/>
          <p:nvPr/>
        </p:nvSpPr>
        <p:spPr>
          <a:xfrm>
            <a:off x="4478669" y="5008562"/>
            <a:ext cx="4212894" cy="1200329"/>
          </a:xfrm>
          <a:prstGeom prst="rect">
            <a:avLst/>
          </a:prstGeom>
          <a:noFill/>
          <a:ln>
            <a:solidFill>
              <a:srgbClr val="FF0000"/>
            </a:solidFill>
          </a:ln>
        </p:spPr>
        <p:txBody>
          <a:bodyPr wrap="square" rtlCol="0">
            <a:spAutoFit/>
          </a:bodyPr>
          <a:lstStyle/>
          <a:p>
            <a:pPr marL="285750" indent="-285750">
              <a:buFont typeface="Arial"/>
              <a:buChar char="•"/>
            </a:pPr>
            <a:r>
              <a:rPr lang="en-US" dirty="0" smtClean="0"/>
              <a:t>cluster of large eruptions pushed climate over tipping point </a:t>
            </a:r>
          </a:p>
          <a:p>
            <a:pPr marL="285750" indent="-285750">
              <a:buFont typeface="Arial"/>
              <a:buChar char="•"/>
            </a:pPr>
            <a:r>
              <a:rPr lang="en-US" dirty="0" smtClean="0"/>
              <a:t>positive sea ice feedbacks important for sustaining cold climate</a:t>
            </a:r>
            <a:endParaRPr lang="en-US" dirty="0"/>
          </a:p>
        </p:txBody>
      </p:sp>
      <p:sp>
        <p:nvSpPr>
          <p:cNvPr id="15" name="TextBox 14"/>
          <p:cNvSpPr txBox="1"/>
          <p:nvPr/>
        </p:nvSpPr>
        <p:spPr>
          <a:xfrm>
            <a:off x="5241913" y="2900317"/>
            <a:ext cx="1434871" cy="307777"/>
          </a:xfrm>
          <a:prstGeom prst="rect">
            <a:avLst/>
          </a:prstGeom>
          <a:noFill/>
        </p:spPr>
        <p:txBody>
          <a:bodyPr wrap="none" rtlCol="0">
            <a:spAutoFit/>
          </a:bodyPr>
          <a:lstStyle/>
          <a:p>
            <a:r>
              <a:rPr lang="en-US" sz="1400" dirty="0" smtClean="0"/>
              <a:t>volcanic forcing</a:t>
            </a:r>
            <a:endParaRPr lang="en-US" sz="1400" dirty="0"/>
          </a:p>
        </p:txBody>
      </p:sp>
      <p:sp>
        <p:nvSpPr>
          <p:cNvPr id="16" name="TextBox 15"/>
          <p:cNvSpPr txBox="1"/>
          <p:nvPr/>
        </p:nvSpPr>
        <p:spPr>
          <a:xfrm>
            <a:off x="5227615" y="1719133"/>
            <a:ext cx="1162560" cy="307777"/>
          </a:xfrm>
          <a:prstGeom prst="rect">
            <a:avLst/>
          </a:prstGeom>
          <a:noFill/>
        </p:spPr>
        <p:txBody>
          <a:bodyPr wrap="none" rtlCol="0">
            <a:spAutoFit/>
          </a:bodyPr>
          <a:lstStyle/>
          <a:p>
            <a:r>
              <a:rPr lang="en-US" sz="1400" dirty="0" smtClean="0"/>
              <a:t>solar forcing</a:t>
            </a:r>
            <a:endParaRPr lang="en-US" sz="1400" dirty="0"/>
          </a:p>
        </p:txBody>
      </p:sp>
      <p:sp>
        <p:nvSpPr>
          <p:cNvPr id="3" name="TextBox 2"/>
          <p:cNvSpPr txBox="1"/>
          <p:nvPr/>
        </p:nvSpPr>
        <p:spPr>
          <a:xfrm>
            <a:off x="468308" y="1031867"/>
            <a:ext cx="8504552" cy="369332"/>
          </a:xfrm>
          <a:prstGeom prst="rect">
            <a:avLst/>
          </a:prstGeom>
          <a:noFill/>
        </p:spPr>
        <p:txBody>
          <a:bodyPr wrap="none" rtlCol="0">
            <a:spAutoFit/>
          </a:bodyPr>
          <a:lstStyle/>
          <a:p>
            <a:r>
              <a:rPr lang="en-US" dirty="0" smtClean="0"/>
              <a:t>Last millennium simulations with/without volcanic forcing (Miller et al. 2012, GRL)</a:t>
            </a:r>
            <a:endParaRPr lang="en-US" dirty="0"/>
          </a:p>
        </p:txBody>
      </p:sp>
      <p:sp>
        <p:nvSpPr>
          <p:cNvPr id="18" name="TextBox 17"/>
          <p:cNvSpPr txBox="1"/>
          <p:nvPr/>
        </p:nvSpPr>
        <p:spPr>
          <a:xfrm>
            <a:off x="604816" y="3136792"/>
            <a:ext cx="2280016" cy="307777"/>
          </a:xfrm>
          <a:prstGeom prst="rect">
            <a:avLst/>
          </a:prstGeom>
          <a:noFill/>
        </p:spPr>
        <p:txBody>
          <a:bodyPr wrap="none" rtlCol="0">
            <a:spAutoFit/>
          </a:bodyPr>
          <a:lstStyle/>
          <a:p>
            <a:r>
              <a:rPr lang="en-US" sz="1400" dirty="0" smtClean="0"/>
              <a:t>NH sea ice volume (Sept.)</a:t>
            </a:r>
            <a:endParaRPr lang="en-US" sz="1400" dirty="0"/>
          </a:p>
        </p:txBody>
      </p:sp>
      <p:sp>
        <p:nvSpPr>
          <p:cNvPr id="19" name="TextBox 18"/>
          <p:cNvSpPr txBox="1"/>
          <p:nvPr/>
        </p:nvSpPr>
        <p:spPr>
          <a:xfrm>
            <a:off x="614332" y="4027426"/>
            <a:ext cx="3258612" cy="307777"/>
          </a:xfrm>
          <a:prstGeom prst="rect">
            <a:avLst/>
          </a:prstGeom>
          <a:noFill/>
        </p:spPr>
        <p:txBody>
          <a:bodyPr wrap="none" rtlCol="0">
            <a:spAutoFit/>
          </a:bodyPr>
          <a:lstStyle/>
          <a:p>
            <a:r>
              <a:rPr lang="en-US" sz="1400" dirty="0" smtClean="0"/>
              <a:t>northward ocean heat transport at 26N</a:t>
            </a:r>
            <a:endParaRPr lang="en-US" sz="1400" dirty="0"/>
          </a:p>
        </p:txBody>
      </p:sp>
      <p:cxnSp>
        <p:nvCxnSpPr>
          <p:cNvPr id="20" name="Straight Arrow Connector 19"/>
          <p:cNvCxnSpPr/>
          <p:nvPr/>
        </p:nvCxnSpPr>
        <p:spPr>
          <a:xfrm>
            <a:off x="4135439" y="2873372"/>
            <a:ext cx="857250" cy="7461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2409742">
            <a:off x="3960820" y="3000376"/>
            <a:ext cx="673657" cy="307777"/>
          </a:xfrm>
          <a:prstGeom prst="rect">
            <a:avLst/>
          </a:prstGeom>
          <a:noFill/>
        </p:spPr>
        <p:txBody>
          <a:bodyPr wrap="none" rtlCol="0">
            <a:spAutoFit/>
          </a:bodyPr>
          <a:lstStyle/>
          <a:p>
            <a:r>
              <a:rPr lang="en-US" sz="1400" dirty="0" smtClean="0">
                <a:solidFill>
                  <a:schemeClr val="bg2">
                    <a:lumMod val="50000"/>
                  </a:schemeClr>
                </a:solidFill>
              </a:rPr>
              <a:t>model</a:t>
            </a:r>
            <a:endParaRPr lang="en-US" sz="1400" dirty="0">
              <a:solidFill>
                <a:schemeClr val="bg2">
                  <a:lumMod val="50000"/>
                </a:schemeClr>
              </a:solidFill>
            </a:endParaRPr>
          </a:p>
        </p:txBody>
      </p:sp>
      <p:sp>
        <p:nvSpPr>
          <p:cNvPr id="23" name="TextBox 22"/>
          <p:cNvSpPr txBox="1"/>
          <p:nvPr/>
        </p:nvSpPr>
        <p:spPr>
          <a:xfrm rot="2409742">
            <a:off x="4506687" y="3359164"/>
            <a:ext cx="474133" cy="307777"/>
          </a:xfrm>
          <a:prstGeom prst="rect">
            <a:avLst/>
          </a:prstGeom>
          <a:noFill/>
        </p:spPr>
        <p:txBody>
          <a:bodyPr wrap="none" rtlCol="0">
            <a:spAutoFit/>
          </a:bodyPr>
          <a:lstStyle/>
          <a:p>
            <a:r>
              <a:rPr lang="en-US" sz="1400" dirty="0" err="1" smtClean="0">
                <a:solidFill>
                  <a:schemeClr val="bg2">
                    <a:lumMod val="50000"/>
                  </a:schemeClr>
                </a:solidFill>
              </a:rPr>
              <a:t>obs</a:t>
            </a:r>
            <a:endParaRPr lang="en-US" sz="1400" dirty="0">
              <a:solidFill>
                <a:schemeClr val="bg2">
                  <a:lumMod val="50000"/>
                </a:schemeClr>
              </a:solidFill>
            </a:endParaRPr>
          </a:p>
        </p:txBody>
      </p:sp>
      <p:sp>
        <p:nvSpPr>
          <p:cNvPr id="24" name="Arc 23"/>
          <p:cNvSpPr/>
          <p:nvPr/>
        </p:nvSpPr>
        <p:spPr>
          <a:xfrm>
            <a:off x="1365250" y="1651000"/>
            <a:ext cx="722313" cy="889001"/>
          </a:xfrm>
          <a:prstGeom prst="arc">
            <a:avLst>
              <a:gd name="adj1" fmla="val 16200000"/>
              <a:gd name="adj2" fmla="val 16153594"/>
            </a:avLst>
          </a:prstGeom>
          <a:ln w="12700">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584188" y="1870029"/>
            <a:ext cx="1434871" cy="307777"/>
          </a:xfrm>
          <a:prstGeom prst="rect">
            <a:avLst/>
          </a:prstGeom>
          <a:noFill/>
        </p:spPr>
        <p:txBody>
          <a:bodyPr wrap="none" rtlCol="0">
            <a:spAutoFit/>
          </a:bodyPr>
          <a:lstStyle/>
          <a:p>
            <a:r>
              <a:rPr lang="en-US" sz="1400" dirty="0" smtClean="0"/>
              <a:t>volcanic forcing</a:t>
            </a:r>
            <a:endParaRPr lang="en-US" sz="1400" dirty="0"/>
          </a:p>
        </p:txBody>
      </p:sp>
    </p:spTree>
    <p:extLst>
      <p:ext uri="{BB962C8B-B14F-4D97-AF65-F5344CB8AC3E}">
        <p14:creationId xmlns:p14="http://schemas.microsoft.com/office/powerpoint/2010/main" val="11389431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Persistent volcanic signatures in the world oceans </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8</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pic>
        <p:nvPicPr>
          <p:cNvPr id="8" name="Picture 7" descr="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66" y="1476379"/>
            <a:ext cx="4327474" cy="418308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889" y="1473804"/>
            <a:ext cx="4503738" cy="3208225"/>
          </a:xfrm>
          <a:prstGeom prst="rect">
            <a:avLst/>
          </a:prstGeom>
        </p:spPr>
      </p:pic>
      <p:sp>
        <p:nvSpPr>
          <p:cNvPr id="10" name="TextBox 9"/>
          <p:cNvSpPr txBox="1"/>
          <p:nvPr/>
        </p:nvSpPr>
        <p:spPr>
          <a:xfrm>
            <a:off x="1230315" y="5699132"/>
            <a:ext cx="2519866" cy="307777"/>
          </a:xfrm>
          <a:prstGeom prst="rect">
            <a:avLst/>
          </a:prstGeom>
          <a:noFill/>
        </p:spPr>
        <p:txBody>
          <a:bodyPr wrap="none" rtlCol="0">
            <a:spAutoFit/>
          </a:bodyPr>
          <a:lstStyle/>
          <a:p>
            <a:r>
              <a:rPr lang="en-US" sz="1400" dirty="0" err="1" smtClean="0"/>
              <a:t>Gleckler</a:t>
            </a:r>
            <a:r>
              <a:rPr lang="en-US" sz="1400" dirty="0" smtClean="0"/>
              <a:t> et al. 2006, Science</a:t>
            </a:r>
            <a:endParaRPr lang="en-US" sz="1400" dirty="0"/>
          </a:p>
        </p:txBody>
      </p:sp>
      <p:sp>
        <p:nvSpPr>
          <p:cNvPr id="11" name="TextBox 10"/>
          <p:cNvSpPr txBox="1"/>
          <p:nvPr/>
        </p:nvSpPr>
        <p:spPr>
          <a:xfrm>
            <a:off x="5811844" y="4779883"/>
            <a:ext cx="2290448" cy="307777"/>
          </a:xfrm>
          <a:prstGeom prst="rect">
            <a:avLst/>
          </a:prstGeom>
          <a:noFill/>
        </p:spPr>
        <p:txBody>
          <a:bodyPr wrap="none" rtlCol="0">
            <a:spAutoFit/>
          </a:bodyPr>
          <a:lstStyle/>
          <a:p>
            <a:r>
              <a:rPr lang="en-US" sz="1400" dirty="0" smtClean="0"/>
              <a:t>Church et al. 2005, Nature</a:t>
            </a:r>
            <a:endParaRPr lang="en-US" sz="1400" dirty="0"/>
          </a:p>
        </p:txBody>
      </p:sp>
      <p:sp>
        <p:nvSpPr>
          <p:cNvPr id="12" name="TextBox 11"/>
          <p:cNvSpPr txBox="1"/>
          <p:nvPr/>
        </p:nvSpPr>
        <p:spPr>
          <a:xfrm>
            <a:off x="855595" y="976309"/>
            <a:ext cx="2943835" cy="369332"/>
          </a:xfrm>
          <a:prstGeom prst="rect">
            <a:avLst/>
          </a:prstGeom>
          <a:noFill/>
        </p:spPr>
        <p:txBody>
          <a:bodyPr wrap="none" rtlCol="0">
            <a:spAutoFit/>
          </a:bodyPr>
          <a:lstStyle/>
          <a:p>
            <a:r>
              <a:rPr lang="en-US" dirty="0"/>
              <a:t> </a:t>
            </a:r>
            <a:r>
              <a:rPr lang="en-US" dirty="0" smtClean="0"/>
              <a:t>Global ocean heat </a:t>
            </a:r>
            <a:r>
              <a:rPr lang="en-US" dirty="0" smtClean="0"/>
              <a:t>content</a:t>
            </a:r>
            <a:endParaRPr lang="en-US" dirty="0"/>
          </a:p>
        </p:txBody>
      </p:sp>
      <p:sp>
        <p:nvSpPr>
          <p:cNvPr id="13" name="TextBox 12"/>
          <p:cNvSpPr txBox="1"/>
          <p:nvPr/>
        </p:nvSpPr>
        <p:spPr>
          <a:xfrm>
            <a:off x="5651725" y="993763"/>
            <a:ext cx="2532777" cy="369332"/>
          </a:xfrm>
          <a:prstGeom prst="rect">
            <a:avLst/>
          </a:prstGeom>
          <a:noFill/>
        </p:spPr>
        <p:txBody>
          <a:bodyPr wrap="none" rtlCol="0">
            <a:spAutoFit/>
          </a:bodyPr>
          <a:lstStyle/>
          <a:p>
            <a:r>
              <a:rPr lang="en-US" dirty="0"/>
              <a:t> </a:t>
            </a:r>
            <a:r>
              <a:rPr lang="en-US" dirty="0" smtClean="0"/>
              <a:t>Global </a:t>
            </a:r>
            <a:r>
              <a:rPr lang="en-US" dirty="0" smtClean="0"/>
              <a:t>mean sea level</a:t>
            </a:r>
            <a:endParaRPr lang="en-US" dirty="0"/>
          </a:p>
        </p:txBody>
      </p:sp>
    </p:spTree>
    <p:extLst>
      <p:ext uri="{BB962C8B-B14F-4D97-AF65-F5344CB8AC3E}">
        <p14:creationId xmlns:p14="http://schemas.microsoft.com/office/powerpoint/2010/main" val="6894106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51" y="323364"/>
            <a:ext cx="8064000" cy="369332"/>
          </a:xfrm>
        </p:spPr>
        <p:txBody>
          <a:bodyPr/>
          <a:lstStyle/>
          <a:p>
            <a:r>
              <a:rPr lang="en-US" dirty="0" smtClean="0"/>
              <a:t>Spin-down of the global hydrologic cycle</a:t>
            </a:r>
            <a:endParaRPr lang="en-US" dirty="0"/>
          </a:p>
        </p:txBody>
      </p:sp>
      <p:sp>
        <p:nvSpPr>
          <p:cNvPr id="4" name="Slide Number Placeholder 3"/>
          <p:cNvSpPr>
            <a:spLocks noGrp="1"/>
          </p:cNvSpPr>
          <p:nvPr>
            <p:ph type="sldNum" sz="quarter" idx="12"/>
          </p:nvPr>
        </p:nvSpPr>
        <p:spPr/>
        <p:txBody>
          <a:bodyPr/>
          <a:lstStyle/>
          <a:p>
            <a:fld id="{0AE548F1-6D36-4902-B57A-69A845AA9B7E}" type="slidenum">
              <a:rPr lang="nb-NO" smtClean="0"/>
              <a:t>9</a:t>
            </a:fld>
            <a:endParaRPr lang="nb-NO"/>
          </a:p>
        </p:txBody>
      </p:sp>
      <p:sp>
        <p:nvSpPr>
          <p:cNvPr id="5" name="TextBox 4"/>
          <p:cNvSpPr txBox="1"/>
          <p:nvPr/>
        </p:nvSpPr>
        <p:spPr>
          <a:xfrm>
            <a:off x="180000" y="-68400"/>
            <a:ext cx="8812954" cy="276999"/>
          </a:xfrm>
          <a:prstGeom prst="rect">
            <a:avLst/>
          </a:prstGeom>
          <a:noFill/>
        </p:spPr>
        <p:txBody>
          <a:bodyPr wrap="square" rtlCol="0">
            <a:spAutoFit/>
          </a:bodyPr>
          <a:lstStyle/>
          <a:p>
            <a:pPr algn="ctr"/>
            <a:r>
              <a:rPr lang="en-US" sz="1200" dirty="0" smtClean="0">
                <a:solidFill>
                  <a:schemeClr val="accent4">
                    <a:lumMod val="75000"/>
                    <a:lumOff val="25000"/>
                  </a:schemeClr>
                </a:solidFill>
              </a:rPr>
              <a:t>Outline                    </a:t>
            </a:r>
            <a:r>
              <a:rPr lang="en-US" sz="1200" dirty="0" smtClean="0"/>
              <a:t>Background</a:t>
            </a:r>
            <a:r>
              <a:rPr lang="en-US" sz="1200" dirty="0" smtClean="0">
                <a:solidFill>
                  <a:schemeClr val="accent4">
                    <a:lumMod val="75000"/>
                    <a:lumOff val="25000"/>
                  </a:schemeClr>
                </a:solidFill>
              </a:rPr>
              <a:t>                    Methods                    Results                    Summary</a:t>
            </a:r>
            <a:endParaRPr lang="en-US" sz="1200" dirty="0">
              <a:solidFill>
                <a:schemeClr val="accent4">
                  <a:lumMod val="75000"/>
                  <a:lumOff val="25000"/>
                </a:schemeClr>
              </a:solidFill>
            </a:endParaRPr>
          </a:p>
        </p:txBody>
      </p:sp>
      <p:pic>
        <p:nvPicPr>
          <p:cNvPr id="11" name="Picture 10" descr="iles14_EnvironResLe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03" y="1654268"/>
            <a:ext cx="5157193" cy="3663879"/>
          </a:xfrm>
          <a:prstGeom prst="rect">
            <a:avLst/>
          </a:prstGeom>
        </p:spPr>
      </p:pic>
      <p:sp>
        <p:nvSpPr>
          <p:cNvPr id="12" name="TextBox 11"/>
          <p:cNvSpPr txBox="1"/>
          <p:nvPr/>
        </p:nvSpPr>
        <p:spPr>
          <a:xfrm>
            <a:off x="246026" y="1230336"/>
            <a:ext cx="6008688" cy="369332"/>
          </a:xfrm>
          <a:prstGeom prst="rect">
            <a:avLst/>
          </a:prstGeom>
          <a:noFill/>
        </p:spPr>
        <p:txBody>
          <a:bodyPr wrap="square" rtlCol="0">
            <a:spAutoFit/>
          </a:bodyPr>
          <a:lstStyle/>
          <a:p>
            <a:r>
              <a:rPr lang="en-US" sz="1600" dirty="0" smtClean="0"/>
              <a:t>Global and hemispheric precipitation from CMIP5 mode</a:t>
            </a:r>
            <a:r>
              <a:rPr lang="en-US" dirty="0" smtClean="0"/>
              <a:t>ls</a:t>
            </a:r>
            <a:endParaRPr lang="en-US" dirty="0"/>
          </a:p>
        </p:txBody>
      </p:sp>
      <p:pic>
        <p:nvPicPr>
          <p:cNvPr id="13" name="Picture 12" descr="iles15_natge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0687" y="1983510"/>
            <a:ext cx="3619499" cy="3169657"/>
          </a:xfrm>
          <a:prstGeom prst="rect">
            <a:avLst/>
          </a:prstGeom>
        </p:spPr>
      </p:pic>
      <p:sp>
        <p:nvSpPr>
          <p:cNvPr id="14" name="TextBox 13"/>
          <p:cNvSpPr txBox="1"/>
          <p:nvPr/>
        </p:nvSpPr>
        <p:spPr>
          <a:xfrm>
            <a:off x="6254752" y="1643090"/>
            <a:ext cx="2476860" cy="338554"/>
          </a:xfrm>
          <a:prstGeom prst="rect">
            <a:avLst/>
          </a:prstGeom>
          <a:noFill/>
        </p:spPr>
        <p:txBody>
          <a:bodyPr wrap="none" rtlCol="0">
            <a:spAutoFit/>
          </a:bodyPr>
          <a:lstStyle/>
          <a:p>
            <a:r>
              <a:rPr lang="en-US" sz="1600" dirty="0" smtClean="0"/>
              <a:t>Observed river discharge</a:t>
            </a:r>
            <a:endParaRPr lang="en-US" sz="1600" dirty="0"/>
          </a:p>
        </p:txBody>
      </p:sp>
      <p:sp>
        <p:nvSpPr>
          <p:cNvPr id="15" name="TextBox 14"/>
          <p:cNvSpPr txBox="1"/>
          <p:nvPr/>
        </p:nvSpPr>
        <p:spPr>
          <a:xfrm>
            <a:off x="2619401" y="5373688"/>
            <a:ext cx="2929082" cy="307777"/>
          </a:xfrm>
          <a:prstGeom prst="rect">
            <a:avLst/>
          </a:prstGeom>
          <a:noFill/>
        </p:spPr>
        <p:txBody>
          <a:bodyPr wrap="none" rtlCol="0">
            <a:spAutoFit/>
          </a:bodyPr>
          <a:lstStyle/>
          <a:p>
            <a:r>
              <a:rPr lang="en-US" sz="1400" dirty="0" smtClean="0"/>
              <a:t>Iles et al. 2014, Environ. Res. </a:t>
            </a:r>
            <a:r>
              <a:rPr lang="en-US" sz="1400" dirty="0" err="1" smtClean="0"/>
              <a:t>Lett</a:t>
            </a:r>
            <a:r>
              <a:rPr lang="en-US" sz="1400" dirty="0" smtClean="0"/>
              <a:t>.</a:t>
            </a:r>
            <a:endParaRPr lang="en-US" sz="1400" dirty="0"/>
          </a:p>
        </p:txBody>
      </p:sp>
      <p:sp>
        <p:nvSpPr>
          <p:cNvPr id="16" name="TextBox 15"/>
          <p:cNvSpPr txBox="1"/>
          <p:nvPr/>
        </p:nvSpPr>
        <p:spPr>
          <a:xfrm>
            <a:off x="6359777" y="5129188"/>
            <a:ext cx="2440003" cy="307777"/>
          </a:xfrm>
          <a:prstGeom prst="rect">
            <a:avLst/>
          </a:prstGeom>
          <a:noFill/>
        </p:spPr>
        <p:txBody>
          <a:bodyPr wrap="none" rtlCol="0">
            <a:spAutoFit/>
          </a:bodyPr>
          <a:lstStyle/>
          <a:p>
            <a:r>
              <a:rPr lang="en-US" sz="1400" dirty="0" smtClean="0"/>
              <a:t>Iles et al. 2014, Nat. </a:t>
            </a:r>
            <a:r>
              <a:rPr lang="en-US" sz="1400" dirty="0" err="1" smtClean="0"/>
              <a:t>Geosci</a:t>
            </a:r>
            <a:r>
              <a:rPr lang="en-US" sz="1400" dirty="0" smtClean="0"/>
              <a:t>.</a:t>
            </a:r>
            <a:endParaRPr lang="en-US" sz="1400" dirty="0"/>
          </a:p>
        </p:txBody>
      </p:sp>
    </p:spTree>
    <p:extLst>
      <p:ext uri="{BB962C8B-B14F-4D97-AF65-F5344CB8AC3E}">
        <p14:creationId xmlns:p14="http://schemas.microsoft.com/office/powerpoint/2010/main" val="348247431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jerknes_PPT">
  <a:themeElements>
    <a:clrScheme name="Bjerknes Centre">
      <a:dk1>
        <a:sysClr val="windowText" lastClr="000000"/>
      </a:dk1>
      <a:lt1>
        <a:sysClr val="window" lastClr="FFFFFF"/>
      </a:lt1>
      <a:dk2>
        <a:srgbClr val="007194"/>
      </a:dk2>
      <a:lt2>
        <a:srgbClr val="8FC8FC"/>
      </a:lt2>
      <a:accent1>
        <a:srgbClr val="007194"/>
      </a:accent1>
      <a:accent2>
        <a:srgbClr val="8FC8FC"/>
      </a:accent2>
      <a:accent3>
        <a:srgbClr val="30A1A5"/>
      </a:accent3>
      <a:accent4>
        <a:srgbClr val="30302F"/>
      </a:accent4>
      <a:accent5>
        <a:srgbClr val="810048"/>
      </a:accent5>
      <a:accent6>
        <a:srgbClr val="CA0045"/>
      </a:accent6>
      <a:hlink>
        <a:srgbClr val="CA0045"/>
      </a:hlink>
      <a:folHlink>
        <a:srgbClr val="81004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24009</TotalTime>
  <Words>2668</Words>
  <Application>Microsoft Macintosh PowerPoint</Application>
  <PresentationFormat>On-screen Show (4:3)</PresentationFormat>
  <Paragraphs>415</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Bjerknes_PPT</vt:lpstr>
      <vt:lpstr>think-cell Slide</vt:lpstr>
      <vt:lpstr>A role for volcanoes in  future climate assessments?</vt:lpstr>
      <vt:lpstr>Outline</vt:lpstr>
      <vt:lpstr>Volcanic impact on climate</vt:lpstr>
      <vt:lpstr>Global radiation and temperature response</vt:lpstr>
      <vt:lpstr>Size matters!</vt:lpstr>
      <vt:lpstr>Size matters!</vt:lpstr>
      <vt:lpstr>Little ice age triggered by volcanism?</vt:lpstr>
      <vt:lpstr>Persistent volcanic signatures in the world oceans </vt:lpstr>
      <vt:lpstr>Spin-down of the global hydrologic cycle</vt:lpstr>
      <vt:lpstr>Monsoon response to hemispherically asymmetric forcing</vt:lpstr>
      <vt:lpstr>Positive NAO atmospheric circulation response </vt:lpstr>
      <vt:lpstr>Atlantic Multidecadal Variability</vt:lpstr>
      <vt:lpstr>Future climate projections</vt:lpstr>
      <vt:lpstr>Future climate projections</vt:lpstr>
      <vt:lpstr>Future climate projections</vt:lpstr>
      <vt:lpstr>Bjerknes Fast Track Initiative</vt:lpstr>
      <vt:lpstr>PowerPoint Presentation</vt:lpstr>
      <vt:lpstr>Construction of proxy-based volcanic forcing futures </vt:lpstr>
      <vt:lpstr>Construction of proxy-based volcanic forcing futures </vt:lpstr>
      <vt:lpstr>Construction of proxy-based volcanic forcing futures </vt:lpstr>
      <vt:lpstr>Construction of proxy-based volcanic forcing futures </vt:lpstr>
      <vt:lpstr>Proxy-based volcanic forcings</vt:lpstr>
      <vt:lpstr>PowerPoint Presentation</vt:lpstr>
      <vt:lpstr>Global-mean annual surface air temperature</vt:lpstr>
      <vt:lpstr>Global-mean annual surface air temperature</vt:lpstr>
      <vt:lpstr>Global-mean annual surface air temperature</vt:lpstr>
      <vt:lpstr>Global-mean annual surface air temperature</vt:lpstr>
      <vt:lpstr>Decadal temperature means and trends</vt:lpstr>
      <vt:lpstr>Global warming pause probability</vt:lpstr>
      <vt:lpstr>Global warming pause probability</vt:lpstr>
      <vt:lpstr>Large-scale climate indicators</vt:lpstr>
      <vt:lpstr>Does it matter locally?  </vt:lpstr>
      <vt:lpstr>Summary</vt:lpstr>
      <vt:lpstr>Outlook</vt:lpstr>
    </vt:vector>
  </TitlesOfParts>
  <Company>UiB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Camilla Aadland</dc:creator>
  <cp:lastModifiedBy>Ingo Bethke</cp:lastModifiedBy>
  <cp:revision>659</cp:revision>
  <cp:lastPrinted>2015-02-22T17:15:43Z</cp:lastPrinted>
  <dcterms:created xsi:type="dcterms:W3CDTF">2013-04-26T08:09:31Z</dcterms:created>
  <dcterms:modified xsi:type="dcterms:W3CDTF">2017-02-19T18:47:08Z</dcterms:modified>
</cp:coreProperties>
</file>