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_rels/presentation.xml.rels" ContentType="application/vnd.openxmlformats-package.relationships+xml"/>
  <Override PartName="/ppt/media/image34.jpeg" ContentType="image/jpeg"/>
  <Override PartName="/ppt/media/image33.jpeg" ContentType="image/jpeg"/>
  <Override PartName="/ppt/media/image32.jpeg" ContentType="image/jpeg"/>
  <Override PartName="/ppt/media/image31.jpeg" ContentType="image/jpeg"/>
  <Override PartName="/ppt/media/image30.jpeg" ContentType="image/jpeg"/>
  <Override PartName="/ppt/media/image29.jpeg" ContentType="image/jpeg"/>
  <Override PartName="/ppt/media/image28.jpeg" ContentType="image/jpeg"/>
  <Override PartName="/ppt/media/image27.jpeg" ContentType="image/jpeg"/>
  <Override PartName="/ppt/media/image26.jpeg" ContentType="image/jpeg"/>
  <Override PartName="/ppt/media/image25.jpeg" ContentType="image/jpeg"/>
  <Override PartName="/ppt/media/image24.jpeg" ContentType="image/jpeg"/>
  <Override PartName="/ppt/media/image23.jpeg" ContentType="image/jpeg"/>
  <Override PartName="/ppt/media/image22.jpeg" ContentType="image/jpeg"/>
  <Override PartName="/ppt/media/image21.jpeg" ContentType="image/jpeg"/>
  <Override PartName="/ppt/media/image20.jpeg" ContentType="image/jpeg"/>
  <Override PartName="/ppt/media/image6.emf" ContentType="image/x-emf"/>
  <Override PartName="/ppt/media/image5.emf" ContentType="image/x-emf"/>
  <Override PartName="/ppt/media/image4.emf" ContentType="image/x-emf"/>
  <Override PartName="/ppt/media/image3.emf" ContentType="image/x-emf"/>
  <Override PartName="/ppt/media/image1.emf" ContentType="image/x-emf"/>
  <Override PartName="/ppt/media/image2.emf" ContentType="image/x-emf"/>
  <Override PartName="/ppt/media/image9.jpeg" ContentType="image/jpeg"/>
  <Override PartName="/ppt/media/image7.jpeg" ContentType="image/jpeg"/>
  <Override PartName="/ppt/media/image8.jpeg" ContentType="image/jpeg"/>
  <Override PartName="/ppt/media/image19.jpeg" ContentType="image/jpeg"/>
  <Override PartName="/ppt/media/image18.jpeg" ContentType="image/jpeg"/>
  <Override PartName="/ppt/media/image17.jpeg" ContentType="image/jpeg"/>
  <Override PartName="/ppt/media/image13.jpeg" ContentType="image/jpeg"/>
  <Override PartName="/ppt/media/image12.jpeg" ContentType="image/jpeg"/>
  <Override PartName="/ppt/media/image10.jpeg" ContentType="image/jpeg"/>
  <Override PartName="/ppt/media/image11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GB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GB" sz="4400" spc="-1" strike="noStrike">
                <a:latin typeface="Arial"/>
              </a:rPr>
              <a:t>Click to edit the title text </a:t>
            </a:r>
            <a:r>
              <a:rPr b="0" lang="en-GB" sz="4400" spc="-1" strike="noStrike">
                <a:latin typeface="Arial"/>
              </a:rPr>
              <a:t>format</a:t>
            </a:r>
            <a:endParaRPr b="0" lang="en-GB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"/>
              </a:rPr>
              <a:t>Click to edit the outline text format</a:t>
            </a:r>
            <a:endParaRPr b="0" lang="en-GB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"/>
              </a:rPr>
              <a:t>Second Outline Level</a:t>
            </a:r>
            <a:endParaRPr b="0" lang="en-GB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"/>
              </a:rPr>
              <a:t>Third Outline Level</a:t>
            </a:r>
            <a:endParaRPr b="0" lang="en-GB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"/>
              </a:rPr>
              <a:t>Fourth Outline Level</a:t>
            </a:r>
            <a:endParaRPr b="0" lang="en-GB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Fifth Outline Level</a:t>
            </a:r>
            <a:endParaRPr b="0" lang="en-GB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Sixth Outline Level</a:t>
            </a:r>
            <a:endParaRPr b="0" lang="en-GB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Seventh Outline Level</a:t>
            </a:r>
            <a:endParaRPr b="0" lang="en-GB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GB" sz="1400" spc="-1" strike="noStrike">
                <a:latin typeface="Times New Roman"/>
              </a:rPr>
              <a:t>&lt;date/time&gt;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GB" sz="1400" spc="-1" strike="noStrike">
                <a:latin typeface="Times New Roman"/>
              </a:rPr>
              <a:t>&lt;footer&gt;</a:t>
            </a:r>
            <a:endParaRPr b="0" lang="en-GB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190A654C-0B76-41B2-B85E-84FC92D97854}" type="slidenum">
              <a:rPr b="0" lang="en-GB" sz="1400" spc="-1" strike="noStrike">
                <a:latin typeface="Times New Roman"/>
              </a:rPr>
              <a:t>&lt;number&gt;</a:t>
            </a:fld>
            <a:endParaRPr b="0" lang="en-GB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emf"/><Relationship Id="rId2" Type="http://schemas.openxmlformats.org/officeDocument/2006/relationships/image" Target="../media/image2.emf"/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7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image" Target="../media/image24.jpeg"/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hyperlink" Target="http://www.agu.org/journals/jc/jc1109/2011JC007084/" TargetMode="External"/><Relationship Id="rId2" Type="http://schemas.openxmlformats.org/officeDocument/2006/relationships/hyperlink" Target="http://cci.esa.int/" TargetMode="External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image" Target="../media/image29.jpeg"/><Relationship Id="rId6" Type="http://schemas.openxmlformats.org/officeDocument/2006/relationships/image" Target="../media/image30.jpeg"/><Relationship Id="rId7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hyperlink" Target="http://www.agu.org/journals/jc/jc1109/2011JC007084/" TargetMode="External"/><Relationship Id="rId2" Type="http://schemas.openxmlformats.org/officeDocument/2006/relationships/hyperlink" Target="http://cci.esa.int/" TargetMode="External"/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jpeg"/><Relationship Id="rId7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Intercomparison </a:t>
            </a:r>
            <a:endParaRPr b="0" lang="en-GB" sz="3200" spc="-1" strike="noStrike">
              <a:latin typeface="Arial"/>
            </a:endParaRPr>
          </a:p>
          <a:p>
            <a:pPr algn="ctr"/>
            <a:r>
              <a:rPr b="0" lang="en-GB" sz="3200" spc="-1" strike="noStrike">
                <a:latin typeface="Arial"/>
              </a:rPr>
              <a:t>Decadal hindcasts SEA ICE</a:t>
            </a:r>
            <a:endParaRPr b="0" lang="en-GB" sz="32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" descr=""/>
          <p:cNvPicPr/>
          <p:nvPr/>
        </p:nvPicPr>
        <p:blipFill>
          <a:blip r:embed="rId1"/>
          <a:stretch/>
        </p:blipFill>
        <p:spPr>
          <a:xfrm>
            <a:off x="2568240" y="81288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43" name="" descr=""/>
          <p:cNvPicPr/>
          <p:nvPr/>
        </p:nvPicPr>
        <p:blipFill>
          <a:blip r:embed="rId2"/>
          <a:stretch/>
        </p:blipFill>
        <p:spPr>
          <a:xfrm>
            <a:off x="4956120" y="80424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44" name="" descr=""/>
          <p:cNvPicPr/>
          <p:nvPr/>
        </p:nvPicPr>
        <p:blipFill>
          <a:blip r:embed="rId3"/>
          <a:stretch/>
        </p:blipFill>
        <p:spPr>
          <a:xfrm>
            <a:off x="7327080" y="81360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45" name="" descr=""/>
          <p:cNvPicPr/>
          <p:nvPr/>
        </p:nvPicPr>
        <p:blipFill>
          <a:blip r:embed="rId4"/>
          <a:stretch/>
        </p:blipFill>
        <p:spPr>
          <a:xfrm>
            <a:off x="2568240" y="296712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46" name="" descr=""/>
          <p:cNvPicPr/>
          <p:nvPr/>
        </p:nvPicPr>
        <p:blipFill>
          <a:blip r:embed="rId5"/>
          <a:stretch/>
        </p:blipFill>
        <p:spPr>
          <a:xfrm>
            <a:off x="4956120" y="295848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47" name="" descr=""/>
          <p:cNvPicPr/>
          <p:nvPr/>
        </p:nvPicPr>
        <p:blipFill>
          <a:blip r:embed="rId6"/>
          <a:stretch/>
        </p:blipFill>
        <p:spPr>
          <a:xfrm>
            <a:off x="7327080" y="2967840"/>
            <a:ext cx="2657520" cy="2631960"/>
          </a:xfrm>
          <a:prstGeom prst="rect">
            <a:avLst/>
          </a:prstGeom>
          <a:ln>
            <a:noFill/>
          </a:ln>
        </p:spPr>
      </p:pic>
      <p:sp>
        <p:nvSpPr>
          <p:cNvPr id="48" name="TextShape 1"/>
          <p:cNvSpPr txBox="1"/>
          <p:nvPr/>
        </p:nvSpPr>
        <p:spPr>
          <a:xfrm>
            <a:off x="352800" y="71640"/>
            <a:ext cx="6706440" cy="53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A: CORR(SIC): Lead year 1</a:t>
            </a:r>
            <a:endParaRPr b="0" lang="en-GB" sz="3200" spc="-1" strike="noStrike">
              <a:latin typeface="Arial"/>
            </a:endParaRPr>
          </a:p>
        </p:txBody>
      </p:sp>
      <p:sp>
        <p:nvSpPr>
          <p:cNvPr id="49" name="TextShape 2"/>
          <p:cNvSpPr txBox="1"/>
          <p:nvPr/>
        </p:nvSpPr>
        <p:spPr>
          <a:xfrm>
            <a:off x="258840" y="655560"/>
            <a:ext cx="2785680" cy="2687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GB" sz="1400" spc="-1" strike="noStrike">
                <a:latin typeface="Arial"/>
              </a:rPr>
              <a:t>Suggested explanations: </a:t>
            </a:r>
            <a:endParaRPr b="0" lang="en-GB" sz="1400" spc="-1" strike="noStrike">
              <a:latin typeface="Arial"/>
            </a:endParaRPr>
          </a:p>
          <a:p>
            <a:r>
              <a:rPr b="0" lang="en-GB" sz="1000" spc="-1" strike="noStrike">
                <a:latin typeface="Arial"/>
              </a:rPr>
              <a:t>  </a:t>
            </a:r>
            <a:endParaRPr b="0" lang="en-GB" sz="10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Positive skill in FREE: likely indirect warming signal due to external forcing.</a:t>
            </a:r>
            <a:endParaRPr b="0" lang="en-GB" sz="14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Positive skill in i1: downstream effect of constrained ocean HC/SC</a:t>
            </a:r>
            <a:endParaRPr b="0" lang="en-GB" sz="14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Positive skill in i2: beneficial effect of sCDA-update of sea ice via multivariate update and then propagating info.</a:t>
            </a:r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</p:txBody>
      </p:sp>
      <p:sp>
        <p:nvSpPr>
          <p:cNvPr id="50" name="Line 3"/>
          <p:cNvSpPr/>
          <p:nvPr/>
        </p:nvSpPr>
        <p:spPr>
          <a:xfrm flipV="1">
            <a:off x="187200" y="3106800"/>
            <a:ext cx="2563560" cy="2664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TextShape 4"/>
          <p:cNvSpPr txBox="1"/>
          <p:nvPr/>
        </p:nvSpPr>
        <p:spPr>
          <a:xfrm>
            <a:off x="258840" y="3247200"/>
            <a:ext cx="2252160" cy="2088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400" spc="-1" strike="noStrike">
                <a:latin typeface="Arial"/>
              </a:rPr>
              <a:t>Positive skill might be linked to southern oscillation (→ El Nino) (+ compare HC300 skill)</a:t>
            </a:r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Negative skill to spurious heat circulation in ACC (?), downstream consequence of errors in Alghulas region (HC300)? 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52" name="TextShape 5"/>
          <p:cNvSpPr txBox="1"/>
          <p:nvPr/>
        </p:nvSpPr>
        <p:spPr>
          <a:xfrm>
            <a:off x="7949880" y="110160"/>
            <a:ext cx="1947240" cy="60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800" spc="-1" strike="noStrike">
                <a:latin typeface="Arial"/>
              </a:rPr>
              <a:t>(reference data: HadISST1)</a:t>
            </a:r>
            <a:endParaRPr b="0" lang="en-GB" sz="1800" spc="-1" strike="noStrike"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Shape 1"/>
          <p:cNvSpPr txBox="1"/>
          <p:nvPr/>
        </p:nvSpPr>
        <p:spPr>
          <a:xfrm>
            <a:off x="352800" y="71640"/>
            <a:ext cx="6706440" cy="53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A: CORR(SIC): Lead years 2-3</a:t>
            </a:r>
            <a:endParaRPr b="0" lang="en-GB" sz="3200" spc="-1" strike="noStrike">
              <a:latin typeface="Arial"/>
            </a:endParaRPr>
          </a:p>
        </p:txBody>
      </p:sp>
      <p:pic>
        <p:nvPicPr>
          <p:cNvPr id="54" name="" descr=""/>
          <p:cNvPicPr/>
          <p:nvPr/>
        </p:nvPicPr>
        <p:blipFill>
          <a:blip r:embed="rId1"/>
          <a:stretch/>
        </p:blipFill>
        <p:spPr>
          <a:xfrm>
            <a:off x="2424240" y="80424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55" name="" descr=""/>
          <p:cNvPicPr/>
          <p:nvPr/>
        </p:nvPicPr>
        <p:blipFill>
          <a:blip r:embed="rId2"/>
          <a:stretch/>
        </p:blipFill>
        <p:spPr>
          <a:xfrm>
            <a:off x="4920120" y="80424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56" name="" descr=""/>
          <p:cNvPicPr/>
          <p:nvPr/>
        </p:nvPicPr>
        <p:blipFill>
          <a:blip r:embed="rId3"/>
          <a:stretch/>
        </p:blipFill>
        <p:spPr>
          <a:xfrm>
            <a:off x="7291080" y="81360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57" name="" descr=""/>
          <p:cNvPicPr/>
          <p:nvPr/>
        </p:nvPicPr>
        <p:blipFill>
          <a:blip r:embed="rId4"/>
          <a:stretch/>
        </p:blipFill>
        <p:spPr>
          <a:xfrm>
            <a:off x="2423880" y="2966760"/>
            <a:ext cx="2658240" cy="2632680"/>
          </a:xfrm>
          <a:prstGeom prst="rect">
            <a:avLst/>
          </a:prstGeom>
          <a:ln>
            <a:noFill/>
          </a:ln>
        </p:spPr>
      </p:pic>
      <p:pic>
        <p:nvPicPr>
          <p:cNvPr id="58" name="" descr=""/>
          <p:cNvPicPr/>
          <p:nvPr/>
        </p:nvPicPr>
        <p:blipFill>
          <a:blip r:embed="rId5"/>
          <a:stretch/>
        </p:blipFill>
        <p:spPr>
          <a:xfrm>
            <a:off x="4920120" y="295848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59" name="" descr=""/>
          <p:cNvPicPr/>
          <p:nvPr/>
        </p:nvPicPr>
        <p:blipFill>
          <a:blip r:embed="rId6"/>
          <a:stretch/>
        </p:blipFill>
        <p:spPr>
          <a:xfrm>
            <a:off x="7291080" y="2967840"/>
            <a:ext cx="2657520" cy="2631960"/>
          </a:xfrm>
          <a:prstGeom prst="rect">
            <a:avLst/>
          </a:prstGeom>
          <a:ln>
            <a:noFill/>
          </a:ln>
        </p:spPr>
      </p:pic>
      <p:sp>
        <p:nvSpPr>
          <p:cNvPr id="60" name="TextShape 2"/>
          <p:cNvSpPr txBox="1"/>
          <p:nvPr/>
        </p:nvSpPr>
        <p:spPr>
          <a:xfrm>
            <a:off x="125280" y="746640"/>
            <a:ext cx="2785680" cy="4683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GB" sz="1400" spc="-1" strike="noStrike">
                <a:latin typeface="Arial"/>
              </a:rPr>
              <a:t>Suggested explanations: </a:t>
            </a:r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Less skillfull Assim products: drift back to climatologies, as even anom assimilation, for sea ice, the consequences are rather like fullfield assim.</a:t>
            </a:r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- I do not know enough about Antarctic dynamics, maybe the upper ACC provides sufficient improvement (from Drake Passage) that transports improvement in (Cooperation sea to Somov Sea) in 2-3 LY</a:t>
            </a:r>
            <a:endParaRPr b="0" lang="en-GB" sz="1400" spc="-1" strike="noStrike">
              <a:latin typeface="Arial"/>
            </a:endParaRPr>
          </a:p>
        </p:txBody>
      </p:sp>
      <p:sp>
        <p:nvSpPr>
          <p:cNvPr id="61" name="TextShape 3"/>
          <p:cNvSpPr txBox="1"/>
          <p:nvPr/>
        </p:nvSpPr>
        <p:spPr>
          <a:xfrm>
            <a:off x="7949880" y="110160"/>
            <a:ext cx="1947240" cy="60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800" spc="-1" strike="noStrike">
                <a:latin typeface="Arial"/>
              </a:rPr>
              <a:t>(reference data: HadISST1)</a:t>
            </a:r>
            <a:endParaRPr b="0" lang="en-GB" sz="1800" spc="-1" strike="noStrike"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Shape 1"/>
          <p:cNvSpPr txBox="1"/>
          <p:nvPr/>
        </p:nvSpPr>
        <p:spPr>
          <a:xfrm>
            <a:off x="352800" y="71640"/>
            <a:ext cx="6706440" cy="53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A: CORR(SIC): Lead years 4-5</a:t>
            </a:r>
            <a:endParaRPr b="0" lang="en-GB" sz="3200" spc="-1" strike="noStrike">
              <a:latin typeface="Arial"/>
            </a:endParaRPr>
          </a:p>
        </p:txBody>
      </p:sp>
      <p:pic>
        <p:nvPicPr>
          <p:cNvPr id="63" name="" descr=""/>
          <p:cNvPicPr/>
          <p:nvPr/>
        </p:nvPicPr>
        <p:blipFill>
          <a:blip r:embed="rId1"/>
          <a:stretch/>
        </p:blipFill>
        <p:spPr>
          <a:xfrm>
            <a:off x="2316240" y="81288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64" name="" descr=""/>
          <p:cNvPicPr/>
          <p:nvPr/>
        </p:nvPicPr>
        <p:blipFill>
          <a:blip r:embed="rId2"/>
          <a:stretch/>
        </p:blipFill>
        <p:spPr>
          <a:xfrm>
            <a:off x="4812120" y="80424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65" name="" descr=""/>
          <p:cNvPicPr/>
          <p:nvPr/>
        </p:nvPicPr>
        <p:blipFill>
          <a:blip r:embed="rId3"/>
          <a:stretch/>
        </p:blipFill>
        <p:spPr>
          <a:xfrm>
            <a:off x="7291080" y="81360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66" name="" descr=""/>
          <p:cNvPicPr/>
          <p:nvPr/>
        </p:nvPicPr>
        <p:blipFill>
          <a:blip r:embed="rId4"/>
          <a:stretch/>
        </p:blipFill>
        <p:spPr>
          <a:xfrm>
            <a:off x="2316240" y="296712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67" name="" descr=""/>
          <p:cNvPicPr/>
          <p:nvPr/>
        </p:nvPicPr>
        <p:blipFill>
          <a:blip r:embed="rId5"/>
          <a:stretch/>
        </p:blipFill>
        <p:spPr>
          <a:xfrm>
            <a:off x="4812120" y="2958480"/>
            <a:ext cx="2657520" cy="2631960"/>
          </a:xfrm>
          <a:prstGeom prst="rect">
            <a:avLst/>
          </a:prstGeom>
          <a:ln>
            <a:noFill/>
          </a:ln>
        </p:spPr>
      </p:pic>
      <p:pic>
        <p:nvPicPr>
          <p:cNvPr id="68" name="" descr=""/>
          <p:cNvPicPr/>
          <p:nvPr/>
        </p:nvPicPr>
        <p:blipFill>
          <a:blip r:embed="rId6"/>
          <a:stretch/>
        </p:blipFill>
        <p:spPr>
          <a:xfrm>
            <a:off x="7291080" y="2967840"/>
            <a:ext cx="2657520" cy="2631960"/>
          </a:xfrm>
          <a:prstGeom prst="rect">
            <a:avLst/>
          </a:prstGeom>
          <a:ln>
            <a:noFill/>
          </a:ln>
        </p:spPr>
      </p:pic>
      <p:sp>
        <p:nvSpPr>
          <p:cNvPr id="69" name="TextShape 2"/>
          <p:cNvSpPr txBox="1"/>
          <p:nvPr/>
        </p:nvSpPr>
        <p:spPr>
          <a:xfrm>
            <a:off x="7949520" y="109800"/>
            <a:ext cx="1947240" cy="60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800" spc="-1" strike="noStrike">
                <a:latin typeface="Arial"/>
              </a:rPr>
              <a:t>(reference data: HadISST1)</a:t>
            </a:r>
            <a:endParaRPr b="0" lang="en-GB" sz="1800" spc="-1" strike="noStrike"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Shape 1"/>
          <p:cNvSpPr txBox="1"/>
          <p:nvPr/>
        </p:nvSpPr>
        <p:spPr>
          <a:xfrm>
            <a:off x="352800" y="71640"/>
            <a:ext cx="1988640" cy="53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B: SIA  </a:t>
            </a:r>
            <a:endParaRPr b="0" lang="en-GB" sz="3200" spc="-1" strike="noStrike">
              <a:latin typeface="Arial"/>
            </a:endParaRPr>
          </a:p>
        </p:txBody>
      </p:sp>
      <p:sp>
        <p:nvSpPr>
          <p:cNvPr id="71" name="TextShape 2"/>
          <p:cNvSpPr txBox="1"/>
          <p:nvPr/>
        </p:nvSpPr>
        <p:spPr>
          <a:xfrm>
            <a:off x="6775560" y="110160"/>
            <a:ext cx="3121560" cy="60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800" spc="-1" strike="noStrike">
                <a:latin typeface="Arial"/>
              </a:rPr>
              <a:t>(reference data: HadISST1)</a:t>
            </a:r>
            <a:endParaRPr b="0" lang="en-GB" sz="1800" spc="-1" strike="noStrike">
              <a:latin typeface="Arial"/>
            </a:endParaRPr>
          </a:p>
        </p:txBody>
      </p:sp>
      <p:sp>
        <p:nvSpPr>
          <p:cNvPr id="72" name="TextShape 3"/>
          <p:cNvSpPr txBox="1"/>
          <p:nvPr/>
        </p:nvSpPr>
        <p:spPr>
          <a:xfrm>
            <a:off x="1370880" y="4721040"/>
            <a:ext cx="8507520" cy="1114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 </a:t>
            </a:r>
            <a:r>
              <a:rPr b="0" lang="en-GB" sz="1800" spc="-1" strike="noStrike">
                <a:latin typeface="Arial"/>
              </a:rPr>
              <a:t>-</a:t>
            </a:r>
            <a:r>
              <a:rPr b="0" lang="en-GB" sz="1800" spc="-1" strike="noStrike">
                <a:solidFill>
                  <a:srgbClr val="ce181e"/>
                </a:solidFill>
                <a:latin typeface="Arial"/>
              </a:rPr>
              <a:t> annual avgs for hindcast are avgs from Jan to Dec </a:t>
            </a:r>
            <a:endParaRPr b="0" lang="en-GB" sz="1800" spc="-1" strike="noStrike">
              <a:latin typeface="Arial"/>
            </a:endParaRPr>
          </a:p>
          <a:p>
            <a:r>
              <a:rPr b="0" lang="en-GB" sz="1800" spc="-1" strike="noStrike">
                <a:solidFill>
                  <a:srgbClr val="ce181e"/>
                </a:solidFill>
                <a:latin typeface="Arial"/>
              </a:rPr>
              <a:t>→ </a:t>
            </a:r>
            <a:r>
              <a:rPr b="0" lang="en-GB" sz="1800" spc="-1" strike="noStrike">
                <a:solidFill>
                  <a:srgbClr val="ce181e"/>
                </a:solidFill>
                <a:latin typeface="Arial"/>
              </a:rPr>
              <a:t>not considered lead months 1 and 2 (Nov+Dec) and lead year 10 (Jan-Oct)</a:t>
            </a:r>
            <a:endParaRPr b="0" lang="en-GB" sz="1800" spc="-1" strike="noStrike">
              <a:latin typeface="Arial"/>
            </a:endParaRPr>
          </a:p>
          <a:p>
            <a:r>
              <a:rPr b="0" lang="en-GB" sz="1800" spc="-1" strike="noStrike">
                <a:solidFill>
                  <a:srgbClr val="ce181e"/>
                </a:solidFill>
                <a:latin typeface="Arial"/>
              </a:rPr>
              <a:t> </a:t>
            </a:r>
            <a:r>
              <a:rPr b="0" lang="en-GB" sz="1800" spc="-1" strike="noStrike">
                <a:solidFill>
                  <a:srgbClr val="ce181e"/>
                </a:solidFill>
                <a:latin typeface="Arial"/>
              </a:rPr>
              <a:t>- hindcast plotted every 10 years</a:t>
            </a:r>
            <a:endParaRPr b="0" lang="en-GB" sz="1800" spc="-1" strike="noStrike">
              <a:latin typeface="Arial"/>
            </a:endParaRPr>
          </a:p>
          <a:p>
            <a:endParaRPr b="0" lang="en-GB" sz="1800" spc="-1" strike="noStrike">
              <a:latin typeface="Arial"/>
            </a:endParaRPr>
          </a:p>
        </p:txBody>
      </p:sp>
      <p:sp>
        <p:nvSpPr>
          <p:cNvPr id="73" name="TextShape 4"/>
          <p:cNvSpPr txBox="1"/>
          <p:nvPr/>
        </p:nvSpPr>
        <p:spPr>
          <a:xfrm>
            <a:off x="50400" y="2918160"/>
            <a:ext cx="1710360" cy="27439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400" spc="-1" strike="noStrike">
                <a:latin typeface="Arial"/>
              </a:rPr>
              <a:t>Hindcast in i2: strong drift in LY 1 in the Arctic, while in the Southern Ocean, the dynamics are better captured by SCDA (closer to model trajectory)</a:t>
            </a:r>
            <a:endParaRPr b="0" lang="en-GB" sz="1400" spc="-1" strike="noStrike">
              <a:latin typeface="Arial"/>
            </a:endParaRPr>
          </a:p>
          <a:p>
            <a:r>
              <a:rPr b="0" lang="en-GB" sz="1400" spc="-1" strike="noStrike">
                <a:latin typeface="Arial"/>
              </a:rPr>
              <a:t>- or mismatch products reana &amp; hindcast?</a:t>
            </a:r>
            <a:endParaRPr b="0" lang="en-GB" sz="1400" spc="-1" strike="noStrike">
              <a:latin typeface="Arial"/>
            </a:endParaRPr>
          </a:p>
          <a:p>
            <a:endParaRPr b="0" lang="en-GB" sz="1400" spc="-1" strike="noStrike">
              <a:latin typeface="Arial"/>
            </a:endParaRPr>
          </a:p>
        </p:txBody>
      </p:sp>
      <p:sp>
        <p:nvSpPr>
          <p:cNvPr id="74" name="TextShape 5"/>
          <p:cNvSpPr txBox="1"/>
          <p:nvPr/>
        </p:nvSpPr>
        <p:spPr>
          <a:xfrm>
            <a:off x="93960" y="747000"/>
            <a:ext cx="1710000" cy="2088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400" spc="-1" strike="noStrike">
                <a:latin typeface="Arial"/>
              </a:rPr>
              <a:t>Spread in reanalysis: large in i1 than in i2, compare: update of ice state in weakly coupled way in i1, while the sCDA stronger constrains the ice</a:t>
            </a:r>
            <a:endParaRPr b="0" lang="en-GB" sz="1400" spc="-1" strike="noStrike">
              <a:latin typeface="Arial"/>
            </a:endParaRPr>
          </a:p>
        </p:txBody>
      </p:sp>
      <p:pic>
        <p:nvPicPr>
          <p:cNvPr id="75" name="" descr=""/>
          <p:cNvPicPr/>
          <p:nvPr/>
        </p:nvPicPr>
        <p:blipFill>
          <a:blip r:embed="rId1"/>
          <a:stretch/>
        </p:blipFill>
        <p:spPr>
          <a:xfrm>
            <a:off x="1319040" y="951840"/>
            <a:ext cx="4212720" cy="1748160"/>
          </a:xfrm>
          <a:prstGeom prst="rect">
            <a:avLst/>
          </a:prstGeom>
          <a:ln>
            <a:noFill/>
          </a:ln>
        </p:spPr>
      </p:pic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1320840" y="2810880"/>
            <a:ext cx="4217760" cy="174708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5562360" y="952200"/>
            <a:ext cx="4373280" cy="174780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4"/>
          <a:stretch/>
        </p:blipFill>
        <p:spPr>
          <a:xfrm>
            <a:off x="5562720" y="2810880"/>
            <a:ext cx="4394160" cy="1747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352800" y="70560"/>
            <a:ext cx="7130160" cy="9680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B: SIA: drift adjusted</a:t>
            </a:r>
            <a:endParaRPr b="0" lang="en-GB" sz="3200" spc="-1" strike="noStrike">
              <a:latin typeface="Arial"/>
            </a:endParaRPr>
          </a:p>
          <a:p>
            <a:r>
              <a:rPr b="0" lang="en-GB" sz="1200" spc="-1" strike="noStrike">
                <a:latin typeface="Arial"/>
              </a:rPr>
              <a:t>hindcast_anom= hindcast(j,lead) - avg_j(hindcast(:,lead)),</a:t>
            </a:r>
            <a:br/>
            <a:r>
              <a:rPr b="0" lang="en-GB" sz="1200" spc="-1" strike="noStrike">
                <a:latin typeface="Arial"/>
              </a:rPr>
              <a:t>reana_anom    = reana-avg_ann(reana), </a:t>
            </a:r>
            <a:endParaRPr b="0" lang="en-GB" sz="1200" spc="-1" strike="noStrike">
              <a:latin typeface="Arial"/>
            </a:endParaRPr>
          </a:p>
          <a:p>
            <a:r>
              <a:rPr b="0" lang="en-GB" sz="1200" spc="-1" strike="noStrike">
                <a:latin typeface="Arial"/>
              </a:rPr>
              <a:t>obs_annom     = obs-avg_ann(obs) , avg over period 1960-2018</a:t>
            </a:r>
            <a:endParaRPr b="0" lang="en-GB" sz="1200" spc="-1" strike="noStrike">
              <a:latin typeface="Arial"/>
            </a:endParaRPr>
          </a:p>
        </p:txBody>
      </p:sp>
      <p:sp>
        <p:nvSpPr>
          <p:cNvPr id="80" name="TextShape 2"/>
          <p:cNvSpPr txBox="1"/>
          <p:nvPr/>
        </p:nvSpPr>
        <p:spPr>
          <a:xfrm>
            <a:off x="6541920" y="110160"/>
            <a:ext cx="3355200" cy="602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800" spc="-1" strike="noStrike">
                <a:latin typeface="Arial"/>
              </a:rPr>
              <a:t>(reference data: HadISST1)</a:t>
            </a:r>
            <a:endParaRPr b="0" lang="en-GB" sz="1800" spc="-1" strike="noStrike">
              <a:latin typeface="Arial"/>
            </a:endParaRPr>
          </a:p>
        </p:txBody>
      </p:sp>
      <p:pic>
        <p:nvPicPr>
          <p:cNvPr id="81" name="" descr=""/>
          <p:cNvPicPr/>
          <p:nvPr/>
        </p:nvPicPr>
        <p:blipFill>
          <a:blip r:embed="rId1"/>
          <a:stretch/>
        </p:blipFill>
        <p:spPr>
          <a:xfrm>
            <a:off x="60120" y="1348560"/>
            <a:ext cx="5311800" cy="1747800"/>
          </a:xfrm>
          <a:prstGeom prst="rect">
            <a:avLst/>
          </a:prstGeom>
          <a:ln>
            <a:noFill/>
          </a:ln>
        </p:spPr>
      </p:pic>
      <p:pic>
        <p:nvPicPr>
          <p:cNvPr id="82" name="" descr=""/>
          <p:cNvPicPr/>
          <p:nvPr/>
        </p:nvPicPr>
        <p:blipFill>
          <a:blip r:embed="rId2"/>
          <a:stretch/>
        </p:blipFill>
        <p:spPr>
          <a:xfrm>
            <a:off x="61560" y="3207240"/>
            <a:ext cx="5310000" cy="1746720"/>
          </a:xfrm>
          <a:prstGeom prst="rect">
            <a:avLst/>
          </a:prstGeom>
          <a:ln>
            <a:noFill/>
          </a:ln>
        </p:spPr>
      </p:pic>
      <p:pic>
        <p:nvPicPr>
          <p:cNvPr id="83" name="" descr=""/>
          <p:cNvPicPr/>
          <p:nvPr/>
        </p:nvPicPr>
        <p:blipFill>
          <a:blip r:embed="rId3"/>
          <a:stretch/>
        </p:blipFill>
        <p:spPr>
          <a:xfrm>
            <a:off x="4726440" y="1348920"/>
            <a:ext cx="5209200" cy="1747080"/>
          </a:xfrm>
          <a:prstGeom prst="rect">
            <a:avLst/>
          </a:prstGeom>
          <a:ln>
            <a:noFill/>
          </a:ln>
        </p:spPr>
      </p:pic>
      <p:pic>
        <p:nvPicPr>
          <p:cNvPr id="84" name="" descr=""/>
          <p:cNvPicPr/>
          <p:nvPr/>
        </p:nvPicPr>
        <p:blipFill>
          <a:blip r:embed="rId4"/>
          <a:stretch/>
        </p:blipFill>
        <p:spPr>
          <a:xfrm>
            <a:off x="4744080" y="3207240"/>
            <a:ext cx="5191920" cy="1746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352800" y="71640"/>
            <a:ext cx="1926360" cy="53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C: SIV</a:t>
            </a:r>
            <a:endParaRPr b="0" lang="en-GB" sz="3200" spc="-1" strike="noStrike">
              <a:latin typeface="Arial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5281920" y="110160"/>
            <a:ext cx="4615200" cy="8582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300" spc="-1" strike="noStrike">
                <a:latin typeface="Arial"/>
              </a:rPr>
              <a:t>(reference data: PIOMAS)</a:t>
            </a:r>
            <a:endParaRPr b="0" lang="en-GB" sz="1300" spc="-1" strike="noStrike">
              <a:latin typeface="Arial"/>
            </a:endParaRPr>
          </a:p>
        </p:txBody>
      </p:sp>
      <p:sp>
        <p:nvSpPr>
          <p:cNvPr id="87" name="TextShape 3"/>
          <p:cNvSpPr txBox="1"/>
          <p:nvPr/>
        </p:nvSpPr>
        <p:spPr>
          <a:xfrm>
            <a:off x="148680" y="4777200"/>
            <a:ext cx="9931320" cy="892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000" spc="-1" strike="noStrike">
                <a:latin typeface="Arial"/>
              </a:rPr>
              <a:t>1) PIOMAS: Volume time series and uncertainties: Schweiger, A., R. Lindsay, J. Zhang, M. Steele, H. Stern, Uncertainty in modeled arctic sea ice volume, </a:t>
            </a:r>
            <a:r>
              <a:rPr b="0" lang="en-GB" sz="1000" spc="-1" strike="noStrike">
                <a:latin typeface="Arial"/>
                <a:hlinkClick r:id="rId1"/>
              </a:rPr>
              <a:t>J. Geophys. Res., doi:10.1029/2011JC007084</a:t>
            </a:r>
            <a:r>
              <a:rPr b="0" lang="en-GB" sz="1000" spc="-1" strike="noStrike">
                <a:latin typeface="Arial"/>
              </a:rPr>
              <a:t>, 2011</a:t>
            </a:r>
            <a:endParaRPr b="0" lang="en-GB" sz="1000" spc="-1" strike="noStrike">
              <a:latin typeface="Arial"/>
            </a:endParaRPr>
          </a:p>
          <a:p>
            <a:r>
              <a:rPr b="0" lang="en-GB" sz="1000" spc="-1" strike="noStrike">
                <a:latin typeface="Arial"/>
              </a:rPr>
              <a:t>2) cryosat2 and envisat (2002-2017) and is downloaded from </a:t>
            </a:r>
            <a:r>
              <a:rPr b="0" lang="en-GB" sz="1000" spc="-1" strike="noStrike">
                <a:latin typeface="Arial"/>
                <a:hlinkClick r:id="rId2"/>
              </a:rPr>
              <a:t>http://cci.esa.int/</a:t>
            </a:r>
            <a:r>
              <a:rPr b="0" lang="en-GB" sz="1000" spc="-1" strike="noStrike">
                <a:latin typeface="Arial"/>
              </a:rPr>
              <a:t>, HadISST1 from </a:t>
            </a:r>
            <a:endParaRPr b="0" lang="en-GB" sz="1000" spc="-1" strike="noStrike">
              <a:latin typeface="Arial"/>
            </a:endParaRPr>
          </a:p>
        </p:txBody>
      </p:sp>
      <p:pic>
        <p:nvPicPr>
          <p:cNvPr id="88" name="" descr=""/>
          <p:cNvPicPr/>
          <p:nvPr/>
        </p:nvPicPr>
        <p:blipFill>
          <a:blip r:embed="rId3"/>
          <a:stretch/>
        </p:blipFill>
        <p:spPr>
          <a:xfrm>
            <a:off x="223200" y="944640"/>
            <a:ext cx="4820760" cy="1748160"/>
          </a:xfrm>
          <a:prstGeom prst="rect">
            <a:avLst/>
          </a:prstGeom>
          <a:ln>
            <a:noFill/>
          </a:ln>
        </p:spPr>
      </p:pic>
      <p:pic>
        <p:nvPicPr>
          <p:cNvPr id="89" name="" descr=""/>
          <p:cNvPicPr/>
          <p:nvPr/>
        </p:nvPicPr>
        <p:blipFill>
          <a:blip r:embed="rId4"/>
          <a:stretch/>
        </p:blipFill>
        <p:spPr>
          <a:xfrm>
            <a:off x="158760" y="2803680"/>
            <a:ext cx="4935240" cy="1746720"/>
          </a:xfrm>
          <a:prstGeom prst="rect">
            <a:avLst/>
          </a:prstGeom>
          <a:ln>
            <a:noFill/>
          </a:ln>
        </p:spPr>
      </p:pic>
      <p:pic>
        <p:nvPicPr>
          <p:cNvPr id="90" name="" descr=""/>
          <p:cNvPicPr/>
          <p:nvPr/>
        </p:nvPicPr>
        <p:blipFill>
          <a:blip r:embed="rId5"/>
          <a:stretch/>
        </p:blipFill>
        <p:spPr>
          <a:xfrm>
            <a:off x="5101560" y="952560"/>
            <a:ext cx="4833360" cy="1746720"/>
          </a:xfrm>
          <a:prstGeom prst="rect">
            <a:avLst/>
          </a:prstGeom>
          <a:ln>
            <a:noFill/>
          </a:ln>
        </p:spPr>
      </p:pic>
      <p:pic>
        <p:nvPicPr>
          <p:cNvPr id="91" name="" descr=""/>
          <p:cNvPicPr/>
          <p:nvPr/>
        </p:nvPicPr>
        <p:blipFill>
          <a:blip r:embed="rId6"/>
          <a:stretch/>
        </p:blipFill>
        <p:spPr>
          <a:xfrm>
            <a:off x="5094000" y="2810880"/>
            <a:ext cx="4862520" cy="1746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352800" y="-345240"/>
            <a:ext cx="4337640" cy="1367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GB" sz="3200" spc="-1" strike="noStrike">
                <a:latin typeface="Arial"/>
              </a:rPr>
              <a:t>C: SIV, drift adjusted</a:t>
            </a:r>
            <a:endParaRPr b="0" lang="en-GB" sz="3200" spc="-1" strike="noStrike"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5281920" y="110160"/>
            <a:ext cx="4615200" cy="899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800" spc="-1" strike="noStrike">
                <a:latin typeface="Arial"/>
              </a:rPr>
              <a:t> </a:t>
            </a:r>
            <a:r>
              <a:rPr b="0" lang="en-GB" sz="1300" spc="-1" strike="noStrike">
                <a:latin typeface="Arial"/>
              </a:rPr>
              <a:t>(reference data: PIOMAS, Note: for drift adjustment the period 1979-2018 (PIOMAS availability) has been used following Yeager et al., for Southern Ocean as well – I could redo the plot using the hindcast period)</a:t>
            </a:r>
            <a:endParaRPr b="0" lang="en-GB" sz="1300" spc="-1" strike="noStrike">
              <a:latin typeface="Arial"/>
            </a:endParaRPr>
          </a:p>
        </p:txBody>
      </p:sp>
      <p:sp>
        <p:nvSpPr>
          <p:cNvPr id="94" name="TextShape 3"/>
          <p:cNvSpPr txBox="1"/>
          <p:nvPr/>
        </p:nvSpPr>
        <p:spPr>
          <a:xfrm>
            <a:off x="148680" y="4777200"/>
            <a:ext cx="9931320" cy="892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0" lang="en-GB" sz="1000" spc="-1" strike="noStrike">
                <a:latin typeface="Arial"/>
              </a:rPr>
              <a:t>1) PIOMAS: Volume time series and uncertainties: Schweiger, A., R. Lindsay, J. Zhang, M. Steele, H. Stern, Uncertainty in modeled arctic sea ice volume, </a:t>
            </a:r>
            <a:r>
              <a:rPr b="0" lang="en-GB" sz="1000" spc="-1" strike="noStrike">
                <a:latin typeface="Arial"/>
                <a:hlinkClick r:id="rId1"/>
              </a:rPr>
              <a:t>J. Geophys. Res., doi:10.1029/2011JC007084</a:t>
            </a:r>
            <a:r>
              <a:rPr b="0" lang="en-GB" sz="1000" spc="-1" strike="noStrike">
                <a:latin typeface="Arial"/>
              </a:rPr>
              <a:t>, 2011</a:t>
            </a:r>
            <a:endParaRPr b="0" lang="en-GB" sz="1000" spc="-1" strike="noStrike">
              <a:latin typeface="Arial"/>
            </a:endParaRPr>
          </a:p>
          <a:p>
            <a:r>
              <a:rPr b="0" lang="en-GB" sz="1000" spc="-1" strike="noStrike">
                <a:latin typeface="Arial"/>
              </a:rPr>
              <a:t>2) cryosat2 and envisat (2002-2017) and is downloaded from </a:t>
            </a:r>
            <a:r>
              <a:rPr b="0" lang="en-GB" sz="1000" spc="-1" strike="noStrike">
                <a:latin typeface="Arial"/>
                <a:hlinkClick r:id="rId2"/>
              </a:rPr>
              <a:t>http://cci.esa.int/</a:t>
            </a:r>
            <a:r>
              <a:rPr b="0" lang="en-GB" sz="1000" spc="-1" strike="noStrike">
                <a:latin typeface="Arial"/>
              </a:rPr>
              <a:t>, HadISST1 from metoffice </a:t>
            </a:r>
            <a:endParaRPr b="0" lang="en-GB" sz="1000" spc="-1" strike="noStrike">
              <a:latin typeface="Arial"/>
            </a:endParaRPr>
          </a:p>
        </p:txBody>
      </p:sp>
      <p:pic>
        <p:nvPicPr>
          <p:cNvPr id="95" name="" descr=""/>
          <p:cNvPicPr/>
          <p:nvPr/>
        </p:nvPicPr>
        <p:blipFill>
          <a:blip r:embed="rId3"/>
          <a:stretch/>
        </p:blipFill>
        <p:spPr>
          <a:xfrm>
            <a:off x="439920" y="944640"/>
            <a:ext cx="4620600" cy="1748160"/>
          </a:xfrm>
          <a:prstGeom prst="rect">
            <a:avLst/>
          </a:prstGeom>
          <a:ln>
            <a:noFill/>
          </a:ln>
        </p:spPr>
      </p:pic>
      <p:pic>
        <p:nvPicPr>
          <p:cNvPr id="96" name="" descr=""/>
          <p:cNvPicPr/>
          <p:nvPr/>
        </p:nvPicPr>
        <p:blipFill>
          <a:blip r:embed="rId4"/>
          <a:stretch/>
        </p:blipFill>
        <p:spPr>
          <a:xfrm>
            <a:off x="483840" y="2803680"/>
            <a:ext cx="4689720" cy="1746720"/>
          </a:xfrm>
          <a:prstGeom prst="rect">
            <a:avLst/>
          </a:prstGeom>
          <a:ln>
            <a:noFill/>
          </a:ln>
        </p:spPr>
      </p:pic>
      <p:pic>
        <p:nvPicPr>
          <p:cNvPr id="97" name="" descr=""/>
          <p:cNvPicPr/>
          <p:nvPr/>
        </p:nvPicPr>
        <p:blipFill>
          <a:blip r:embed="rId5"/>
          <a:stretch/>
        </p:blipFill>
        <p:spPr>
          <a:xfrm>
            <a:off x="5108400" y="952200"/>
            <a:ext cx="4690800" cy="1747440"/>
          </a:xfrm>
          <a:prstGeom prst="rect">
            <a:avLst/>
          </a:prstGeom>
          <a:ln>
            <a:noFill/>
          </a:ln>
        </p:spPr>
      </p:pic>
      <p:pic>
        <p:nvPicPr>
          <p:cNvPr id="98" name="" descr=""/>
          <p:cNvPicPr/>
          <p:nvPr/>
        </p:nvPicPr>
        <p:blipFill>
          <a:blip r:embed="rId6"/>
          <a:stretch/>
        </p:blipFill>
        <p:spPr>
          <a:xfrm>
            <a:off x="5153040" y="2810880"/>
            <a:ext cx="4660200" cy="17467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Application>LibreOffice/6.0.7.3$Linux_X86_64 LibreOffice_project/00m0$Build-3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2019-11-12T23:39:27Z</dcterms:created>
  <dc:creator/>
  <dc:description/>
  <dc:language>en-GB</dc:language>
  <cp:lastModifiedBy/>
  <dcterms:modified xsi:type="dcterms:W3CDTF">2019-11-15T22:36:15Z</dcterms:modified>
  <cp:revision>16</cp:revision>
  <dc:subject/>
  <dc:title/>
</cp:coreProperties>
</file>